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57" r:id="rId3"/>
    <p:sldId id="358" r:id="rId4"/>
    <p:sldId id="360" r:id="rId5"/>
    <p:sldId id="361" r:id="rId6"/>
    <p:sldId id="359" r:id="rId7"/>
    <p:sldId id="374" r:id="rId8"/>
    <p:sldId id="375" r:id="rId9"/>
    <p:sldId id="401" r:id="rId10"/>
    <p:sldId id="362" r:id="rId11"/>
    <p:sldId id="364" r:id="rId12"/>
    <p:sldId id="365" r:id="rId13"/>
    <p:sldId id="419" r:id="rId14"/>
    <p:sldId id="422" r:id="rId15"/>
    <p:sldId id="423" r:id="rId16"/>
    <p:sldId id="367" r:id="rId17"/>
    <p:sldId id="369" r:id="rId18"/>
    <p:sldId id="370" r:id="rId19"/>
    <p:sldId id="371" r:id="rId20"/>
    <p:sldId id="372" r:id="rId21"/>
    <p:sldId id="373" r:id="rId22"/>
    <p:sldId id="377" r:id="rId23"/>
    <p:sldId id="394" r:id="rId24"/>
    <p:sldId id="398" r:id="rId25"/>
    <p:sldId id="397" r:id="rId26"/>
    <p:sldId id="418" r:id="rId27"/>
    <p:sldId id="399" r:id="rId28"/>
    <p:sldId id="402" r:id="rId29"/>
    <p:sldId id="395" r:id="rId30"/>
    <p:sldId id="378" r:id="rId31"/>
    <p:sldId id="392" r:id="rId32"/>
    <p:sldId id="393" r:id="rId33"/>
    <p:sldId id="403" r:id="rId34"/>
    <p:sldId id="404" r:id="rId35"/>
    <p:sldId id="389" r:id="rId36"/>
    <p:sldId id="405" r:id="rId37"/>
    <p:sldId id="390" r:id="rId38"/>
    <p:sldId id="421" r:id="rId39"/>
    <p:sldId id="407" r:id="rId40"/>
    <p:sldId id="420" r:id="rId41"/>
    <p:sldId id="408" r:id="rId42"/>
    <p:sldId id="409" r:id="rId43"/>
    <p:sldId id="410" r:id="rId44"/>
    <p:sldId id="411" r:id="rId45"/>
    <p:sldId id="412" r:id="rId46"/>
    <p:sldId id="413" r:id="rId47"/>
    <p:sldId id="414" r:id="rId48"/>
    <p:sldId id="416" r:id="rId49"/>
    <p:sldId id="415" r:id="rId50"/>
    <p:sldId id="417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7"/>
            <p14:sldId id="358"/>
            <p14:sldId id="360"/>
            <p14:sldId id="361"/>
            <p14:sldId id="359"/>
            <p14:sldId id="374"/>
            <p14:sldId id="375"/>
            <p14:sldId id="401"/>
            <p14:sldId id="362"/>
            <p14:sldId id="364"/>
            <p14:sldId id="365"/>
            <p14:sldId id="419"/>
            <p14:sldId id="422"/>
            <p14:sldId id="423"/>
            <p14:sldId id="367"/>
            <p14:sldId id="369"/>
            <p14:sldId id="370"/>
            <p14:sldId id="371"/>
            <p14:sldId id="372"/>
            <p14:sldId id="373"/>
            <p14:sldId id="377"/>
            <p14:sldId id="394"/>
            <p14:sldId id="398"/>
            <p14:sldId id="397"/>
            <p14:sldId id="418"/>
            <p14:sldId id="399"/>
            <p14:sldId id="402"/>
            <p14:sldId id="395"/>
            <p14:sldId id="378"/>
            <p14:sldId id="392"/>
            <p14:sldId id="393"/>
            <p14:sldId id="403"/>
            <p14:sldId id="404"/>
            <p14:sldId id="389"/>
            <p14:sldId id="405"/>
            <p14:sldId id="390"/>
            <p14:sldId id="421"/>
            <p14:sldId id="407"/>
            <p14:sldId id="420"/>
            <p14:sldId id="408"/>
            <p14:sldId id="409"/>
            <p14:sldId id="410"/>
            <p14:sldId id="411"/>
            <p14:sldId id="412"/>
            <p14:sldId id="413"/>
            <p14:sldId id="414"/>
            <p14:sldId id="416"/>
            <p14:sldId id="415"/>
            <p14:sldId id="4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07.07.2022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07.07.2022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3.wdp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web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Лекция 2. </a:t>
            </a:r>
            <a:br>
              <a:rPr lang="ru-RU" sz="3200" dirty="0"/>
            </a:br>
            <a:r>
              <a:rPr lang="ru-RU" sz="3200" dirty="0"/>
              <a:t>Биофизические модели нейронов и связей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Потенциал действия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0A920C5-B4A5-47EE-9DE8-68CF6031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526781"/>
            <a:ext cx="6048672" cy="34998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8C4AD7-7381-4231-80C9-21C43B1749BF}"/>
              </a:ext>
            </a:extLst>
          </p:cNvPr>
          <p:cNvSpPr txBox="1"/>
          <p:nvPr/>
        </p:nvSpPr>
        <p:spPr>
          <a:xfrm>
            <a:off x="683568" y="776898"/>
            <a:ext cx="76328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Потенциал действия обусловлен согласованной работой потенциал-зависимых натриевых (</a:t>
            </a:r>
            <a:r>
              <a:rPr lang="en-US" sz="2000"/>
              <a:t>sodium) </a:t>
            </a:r>
            <a:r>
              <a:rPr lang="ru-RU" sz="2000"/>
              <a:t>и </a:t>
            </a:r>
            <a:r>
              <a:rPr lang="ru-RU" sz="2000" dirty="0"/>
              <a:t>калиевых (</a:t>
            </a:r>
            <a:r>
              <a:rPr lang="en-US" sz="2000"/>
              <a:t>potassium) </a:t>
            </a:r>
            <a:r>
              <a:rPr lang="ru-RU" sz="2000"/>
              <a:t>каналов</a:t>
            </a:r>
            <a:r>
              <a:rPr lang="ru-RU" sz="20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1487091" y="5466523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Neuroscience for kids</a:t>
            </a:r>
            <a:endParaRPr lang="ru-RU" dirty="0"/>
          </a:p>
          <a:p>
            <a:r>
              <a:rPr lang="ru-RU" dirty="0"/>
              <a:t>https://faculty.washington.edu/chudler/ap.html</a:t>
            </a:r>
          </a:p>
        </p:txBody>
      </p:sp>
    </p:spTree>
    <p:extLst>
      <p:ext uri="{BB962C8B-B14F-4D97-AF65-F5344CB8AC3E}">
        <p14:creationId xmlns:p14="http://schemas.microsoft.com/office/powerpoint/2010/main" val="2425424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Электрическая схема мембраны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563541" y="5892581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W. Gerstner Neuronal Dynamics</a:t>
            </a:r>
            <a:endParaRPr lang="ru-RU" dirty="0"/>
          </a:p>
          <a:p>
            <a:r>
              <a:rPr lang="en-US" dirty="0"/>
              <a:t>https://neuronaldynamics.epfl.ch/online/Ch2.S2.html</a:t>
            </a:r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4AEA0E-40D6-4A9B-8B6C-B5F04233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317726"/>
            <a:ext cx="3428806" cy="20992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5174A0-DB3A-4B2E-B9EF-97337E5F5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940" y="887925"/>
            <a:ext cx="3534519" cy="24516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D638AC-AA3B-4633-A62D-905E83F07D7E}"/>
              </a:ext>
            </a:extLst>
          </p:cNvPr>
          <p:cNvSpPr txBox="1"/>
          <p:nvPr/>
        </p:nvSpPr>
        <p:spPr>
          <a:xfrm>
            <a:off x="736581" y="3614975"/>
            <a:ext cx="80987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/>
              <a:t>R</a:t>
            </a:r>
            <a:r>
              <a:rPr lang="en-US" sz="2000" i="1" baseline="-25000" dirty="0" err="1"/>
              <a:t>Na</a:t>
            </a:r>
            <a:r>
              <a:rPr lang="ru-RU" sz="2000" dirty="0"/>
              <a:t>, </a:t>
            </a:r>
            <a:r>
              <a:rPr lang="en-US" sz="2000" dirty="0"/>
              <a:t>R</a:t>
            </a:r>
            <a:r>
              <a:rPr lang="en-US" sz="2000" baseline="-25000" dirty="0"/>
              <a:t>K</a:t>
            </a:r>
            <a:r>
              <a:rPr lang="ru-RU" sz="2000" baseline="-25000" dirty="0"/>
              <a:t> </a:t>
            </a:r>
            <a:r>
              <a:rPr lang="en-US" sz="2000" dirty="0"/>
              <a:t>– </a:t>
            </a:r>
            <a:r>
              <a:rPr lang="ru-RU" sz="2000" dirty="0"/>
              <a:t>сопротивление натриевых и калиевых каналов</a:t>
            </a:r>
          </a:p>
          <a:p>
            <a:r>
              <a:rPr lang="en-US" sz="2000" i="1" dirty="0"/>
              <a:t>R</a:t>
            </a:r>
            <a:r>
              <a:rPr lang="en-US" sz="2000" dirty="0"/>
              <a:t> – </a:t>
            </a:r>
            <a:r>
              <a:rPr lang="ru-RU" sz="2000" dirty="0"/>
              <a:t>сопротивление утечки (</a:t>
            </a:r>
            <a:r>
              <a:rPr lang="en-US" sz="2000" dirty="0"/>
              <a:t>Cl</a:t>
            </a:r>
            <a:r>
              <a:rPr lang="en-US" sz="2000" baseline="30000" dirty="0"/>
              <a:t>-</a:t>
            </a:r>
            <a:r>
              <a:rPr lang="en-US" sz="2000" dirty="0"/>
              <a:t> </a:t>
            </a:r>
            <a:r>
              <a:rPr lang="ru-RU" sz="2000" dirty="0"/>
              <a:t>и другие ионы)</a:t>
            </a:r>
          </a:p>
          <a:p>
            <a:r>
              <a:rPr lang="en-US" sz="2000" dirty="0"/>
              <a:t>E</a:t>
            </a:r>
            <a:r>
              <a:rPr lang="en-US" sz="2000" i="1" baseline="-25000" dirty="0"/>
              <a:t>L</a:t>
            </a:r>
            <a:r>
              <a:rPr lang="en-US" sz="2000" dirty="0"/>
              <a:t>, </a:t>
            </a:r>
            <a:r>
              <a:rPr lang="en-US" sz="2000" i="1" dirty="0" err="1"/>
              <a:t>E</a:t>
            </a:r>
            <a:r>
              <a:rPr lang="en-US" sz="2000" baseline="-25000" dirty="0" err="1"/>
              <a:t>Na</a:t>
            </a:r>
            <a:r>
              <a:rPr lang="en-US" sz="2000" dirty="0"/>
              <a:t>, </a:t>
            </a:r>
            <a:r>
              <a:rPr lang="en-US" sz="2000" i="1" dirty="0"/>
              <a:t>E</a:t>
            </a:r>
            <a:r>
              <a:rPr lang="en-US" sz="2000" i="1" baseline="-25000" dirty="0"/>
              <a:t>K</a:t>
            </a:r>
            <a:r>
              <a:rPr lang="en-US" sz="2000" dirty="0"/>
              <a:t> – </a:t>
            </a:r>
            <a:r>
              <a:rPr lang="ru-RU" sz="2000" dirty="0"/>
              <a:t>потенциалы Нернста для утечки, натрия и калия</a:t>
            </a:r>
          </a:p>
          <a:p>
            <a:r>
              <a:rPr lang="en-US" sz="2000" i="1" dirty="0"/>
              <a:t>C</a:t>
            </a:r>
            <a:r>
              <a:rPr lang="en-US" sz="2000" dirty="0"/>
              <a:t> – </a:t>
            </a:r>
            <a:r>
              <a:rPr lang="ru-RU" sz="2000" dirty="0"/>
              <a:t>емкость мембраны</a:t>
            </a:r>
          </a:p>
          <a:p>
            <a:r>
              <a:rPr lang="en-US" sz="2000" i="1" dirty="0"/>
              <a:t>u</a:t>
            </a:r>
            <a:r>
              <a:rPr lang="en-US" sz="2000" dirty="0"/>
              <a:t> – </a:t>
            </a:r>
            <a:r>
              <a:rPr lang="ru-RU" sz="2000" dirty="0"/>
              <a:t>мембранный потенциал</a:t>
            </a:r>
          </a:p>
          <a:p>
            <a:r>
              <a:rPr lang="en-US" sz="2000" dirty="0"/>
              <a:t>I –</a:t>
            </a:r>
            <a:r>
              <a:rPr lang="ru-RU" sz="2000" dirty="0"/>
              <a:t> суммарный</a:t>
            </a:r>
            <a:r>
              <a:rPr lang="en-US" sz="2000" dirty="0"/>
              <a:t> </a:t>
            </a:r>
            <a:r>
              <a:rPr lang="ru-RU" sz="2000" dirty="0"/>
              <a:t>ток через мембрану</a:t>
            </a:r>
          </a:p>
        </p:txBody>
      </p:sp>
    </p:spTree>
    <p:extLst>
      <p:ext uri="{BB962C8B-B14F-4D97-AF65-F5344CB8AC3E}">
        <p14:creationId xmlns:p14="http://schemas.microsoft.com/office/powerpoint/2010/main" val="411479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Динамика мембранного потенциала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AD4EAD-1EF7-4109-920B-6A1311026533}"/>
              </a:ext>
            </a:extLst>
          </p:cNvPr>
          <p:cNvSpPr txBox="1"/>
          <p:nvPr/>
        </p:nvSpPr>
        <p:spPr>
          <a:xfrm>
            <a:off x="563541" y="5892581"/>
            <a:ext cx="6169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W. Gerstner Neuronal Dynamics</a:t>
            </a:r>
            <a:endParaRPr lang="ru-RU" dirty="0"/>
          </a:p>
          <a:p>
            <a:r>
              <a:rPr lang="en-US" dirty="0"/>
              <a:t>https://neuronaldynamics.epfl.ch/online/Ch2.S2.html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D638AC-AA3B-4633-A62D-905E83F07D7E}"/>
              </a:ext>
            </a:extLst>
          </p:cNvPr>
          <p:cNvSpPr txBox="1"/>
          <p:nvPr/>
        </p:nvSpPr>
        <p:spPr>
          <a:xfrm>
            <a:off x="793762" y="1046795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Внешний ток</a:t>
            </a:r>
            <a:r>
              <a:rPr lang="ru-RU" sz="2000" dirty="0"/>
              <a:t> </a:t>
            </a:r>
            <a:r>
              <a:rPr lang="en-US" sz="2000" dirty="0"/>
              <a:t>I(t) </a:t>
            </a:r>
            <a:r>
              <a:rPr lang="ru-RU" sz="2000" dirty="0"/>
              <a:t>распределяется на ток зарядки мембраны </a:t>
            </a:r>
            <a:r>
              <a:rPr lang="en-US" sz="2000" i="1" dirty="0"/>
              <a:t>I</a:t>
            </a:r>
            <a:r>
              <a:rPr lang="en-US" sz="2000" i="1" baseline="-25000" dirty="0"/>
              <a:t>C</a:t>
            </a:r>
            <a:r>
              <a:rPr lang="ru-RU" sz="2000" dirty="0"/>
              <a:t> и</a:t>
            </a:r>
            <a:r>
              <a:rPr lang="ru-RU" sz="2000" baseline="-25000" dirty="0"/>
              <a:t> </a:t>
            </a:r>
            <a:r>
              <a:rPr lang="en-US" sz="2000" dirty="0"/>
              <a:t> </a:t>
            </a:r>
          </a:p>
          <a:p>
            <a:r>
              <a:rPr lang="ru-RU" sz="2000" dirty="0"/>
              <a:t>токи отдельных ионов</a:t>
            </a:r>
            <a:r>
              <a:rPr lang="en-US" sz="2000" dirty="0"/>
              <a:t> </a:t>
            </a:r>
            <a:r>
              <a:rPr lang="ru-RU" sz="2000" dirty="0"/>
              <a:t> </a:t>
            </a:r>
            <a:r>
              <a:rPr lang="en-US" sz="2000" i="1" dirty="0" err="1"/>
              <a:t>I</a:t>
            </a:r>
            <a:r>
              <a:rPr lang="en-US" sz="2000" baseline="-25000" dirty="0" err="1"/>
              <a:t>k</a:t>
            </a:r>
            <a:r>
              <a:rPr lang="en-US" sz="2000" dirty="0"/>
              <a:t>, k=Na, K, L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C43494E-57FC-435D-8DF8-F2FEF7A0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061" y="1778283"/>
            <a:ext cx="3177877" cy="10026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FC1EDE-8792-4ED8-8B9B-00966A38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574" y="3791464"/>
            <a:ext cx="3752850" cy="9336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FADE6-6F60-44AA-B3E0-6183CC9B623A}"/>
              </a:ext>
            </a:extLst>
          </p:cNvPr>
          <p:cNvSpPr txBox="1"/>
          <p:nvPr/>
        </p:nvSpPr>
        <p:spPr>
          <a:xfrm>
            <a:off x="902449" y="3072874"/>
            <a:ext cx="74888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Уравнение динамики </a:t>
            </a:r>
            <a:r>
              <a:rPr lang="ru-RU" sz="2000" u="sng" dirty="0"/>
              <a:t>мембранного потенциала:</a:t>
            </a:r>
          </a:p>
        </p:txBody>
      </p:sp>
    </p:spTree>
    <p:extLst>
      <p:ext uri="{BB962C8B-B14F-4D97-AF65-F5344CB8AC3E}">
        <p14:creationId xmlns:p14="http://schemas.microsoft.com/office/powerpoint/2010/main" val="405932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Проводимость ионных каналов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2A2B20-F839-4C3C-B49F-238F385C5F36}"/>
              </a:ext>
            </a:extLst>
          </p:cNvPr>
          <p:cNvSpPr txBox="1"/>
          <p:nvPr/>
        </p:nvSpPr>
        <p:spPr>
          <a:xfrm>
            <a:off x="3059832" y="115157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(t) 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8B1928-2C26-4612-BE64-A7FC7692A2B6}"/>
              </a:ext>
            </a:extLst>
          </p:cNvPr>
          <p:cNvSpPr txBox="1"/>
          <p:nvPr/>
        </p:nvSpPr>
        <p:spPr>
          <a:xfrm>
            <a:off x="1043608" y="1896679"/>
            <a:ext cx="80160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 err="1"/>
              <a:t>g</a:t>
            </a:r>
            <a:r>
              <a:rPr lang="en-US" sz="2000" i="1" baseline="-25000" dirty="0" err="1"/>
              <a:t>k</a:t>
            </a:r>
            <a:r>
              <a:rPr lang="en-US" sz="2000" dirty="0"/>
              <a:t>=1/</a:t>
            </a:r>
            <a:r>
              <a:rPr lang="en-US" sz="2000" i="1" dirty="0" err="1"/>
              <a:t>R</a:t>
            </a:r>
            <a:r>
              <a:rPr lang="en-US" sz="2000" i="1" baseline="-25000" dirty="0" err="1"/>
              <a:t>k</a:t>
            </a:r>
            <a:r>
              <a:rPr lang="ru-RU" sz="2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проводимость ионов </a:t>
            </a:r>
            <a:r>
              <a:rPr lang="en-US" sz="2000" dirty="0"/>
              <a:t>k</a:t>
            </a:r>
          </a:p>
          <a:p>
            <a:r>
              <a:rPr lang="en-US" sz="2000" i="1" dirty="0" err="1"/>
              <a:t>E</a:t>
            </a:r>
            <a:r>
              <a:rPr lang="en-US" sz="2000" i="1" baseline="-25000" dirty="0" err="1"/>
              <a:t>k</a:t>
            </a:r>
            <a:r>
              <a:rPr lang="en-US" sz="2000" dirty="0"/>
              <a:t> – </a:t>
            </a:r>
            <a:r>
              <a:rPr lang="ru-RU" sz="2000" dirty="0"/>
              <a:t>потенциал Нернста ионов </a:t>
            </a:r>
            <a:r>
              <a:rPr lang="en-US" sz="2000" dirty="0"/>
              <a:t>k.</a:t>
            </a:r>
            <a:endParaRPr lang="ru-RU" sz="20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997C38D-BDEC-BCB4-4946-BB1A0780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28" y="2708920"/>
            <a:ext cx="4248472" cy="294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45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Состояния </a:t>
            </a:r>
            <a:r>
              <a:rPr lang="en-US" sz="3000" b="1" dirty="0">
                <a:solidFill>
                  <a:schemeClr val="bg1"/>
                </a:solidFill>
              </a:rPr>
              <a:t>Na</a:t>
            </a:r>
            <a:r>
              <a:rPr lang="en-US" sz="3000" b="1" baseline="30000" dirty="0">
                <a:solidFill>
                  <a:schemeClr val="bg1"/>
                </a:solidFill>
              </a:rPr>
              <a:t>+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ru-RU" sz="3000" b="1" dirty="0">
                <a:solidFill>
                  <a:schemeClr val="bg1"/>
                </a:solidFill>
              </a:rPr>
              <a:t>и </a:t>
            </a:r>
            <a:r>
              <a:rPr lang="en-US" sz="3000" b="1" dirty="0">
                <a:solidFill>
                  <a:schemeClr val="bg1"/>
                </a:solidFill>
              </a:rPr>
              <a:t>K</a:t>
            </a:r>
            <a:r>
              <a:rPr lang="en-US" sz="3000" b="1" baseline="30000" dirty="0">
                <a:solidFill>
                  <a:schemeClr val="bg1"/>
                </a:solidFill>
              </a:rPr>
              <a:t>+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ru-RU" sz="3000" b="1" dirty="0">
                <a:solidFill>
                  <a:schemeClr val="bg1"/>
                </a:solidFill>
              </a:rPr>
              <a:t>каналов</a:t>
            </a:r>
            <a:endParaRPr lang="ru-RU" sz="3000" b="1" baseline="30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57B212-BE2D-2AB3-F929-F3BF78130DD0}"/>
              </a:ext>
            </a:extLst>
          </p:cNvPr>
          <p:cNvSpPr txBox="1"/>
          <p:nvPr/>
        </p:nvSpPr>
        <p:spPr>
          <a:xfrm>
            <a:off x="556064" y="5665154"/>
            <a:ext cx="8031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https://www.researchgate.net/publication/300084862_ICEPO_The_ion_channel_electrophysiology_ontology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EA7448-796A-B525-26C2-B419D7EF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6" y="1346190"/>
            <a:ext cx="4896544" cy="4165620"/>
          </a:xfrm>
          <a:prstGeom prst="rect">
            <a:avLst/>
          </a:prstGeom>
        </p:spPr>
      </p:pic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83734EBB-ACD0-FABE-65C3-A614BD07AD92}"/>
              </a:ext>
            </a:extLst>
          </p:cNvPr>
          <p:cNvGrpSpPr/>
          <p:nvPr/>
        </p:nvGrpSpPr>
        <p:grpSpPr>
          <a:xfrm>
            <a:off x="7245074" y="1822881"/>
            <a:ext cx="1342862" cy="2739391"/>
            <a:chOff x="4165240" y="1846287"/>
            <a:chExt cx="1342862" cy="273939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ED9F2C-5866-39DD-69A2-2E7BC18441AB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0CC5DB-C6FF-2182-48BF-9935164F0E93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10" name="Прямая со стрелкой 9">
              <a:extLst>
                <a:ext uri="{FF2B5EF4-FFF2-40B4-BE49-F238E27FC236}">
                  <a16:creationId xmlns:a16="http://schemas.microsoft.com/office/drawing/2014/main" id="{58C9D238-8B65-F3E5-0D82-CA3BF66F1ED8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Прямая со стрелкой 10">
              <a:extLst>
                <a:ext uri="{FF2B5EF4-FFF2-40B4-BE49-F238E27FC236}">
                  <a16:creationId xmlns:a16="http://schemas.microsoft.com/office/drawing/2014/main" id="{5D93E913-386F-44D2-2FE5-9B8ABCACEC85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37D08F5-5834-6938-44B8-24A3FCB656D3}"/>
              </a:ext>
            </a:extLst>
          </p:cNvPr>
          <p:cNvSpPr txBox="1"/>
          <p:nvPr/>
        </p:nvSpPr>
        <p:spPr>
          <a:xfrm>
            <a:off x="6400800" y="108838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</a:t>
            </a:r>
            <a:r>
              <a:rPr lang="en-US" b="1" baseline="30000" dirty="0"/>
              <a:t>+</a:t>
            </a:r>
            <a:r>
              <a:rPr lang="en-US" b="1" dirty="0"/>
              <a:t> </a:t>
            </a:r>
            <a:r>
              <a:rPr lang="ru-RU" b="1" dirty="0"/>
              <a:t>канал</a:t>
            </a:r>
            <a:endParaRPr lang="ru-RU" b="1" baseline="30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A591A5-3975-C0D6-7098-FEA221FDDFAA}"/>
              </a:ext>
            </a:extLst>
          </p:cNvPr>
          <p:cNvSpPr txBox="1"/>
          <p:nvPr/>
        </p:nvSpPr>
        <p:spPr>
          <a:xfrm>
            <a:off x="2286000" y="8733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Na</a:t>
            </a:r>
            <a:r>
              <a:rPr lang="en-US" b="1" baseline="30000"/>
              <a:t>+</a:t>
            </a:r>
            <a:r>
              <a:rPr lang="en-US" b="1"/>
              <a:t> </a:t>
            </a:r>
            <a:r>
              <a:rPr lang="ru-RU" b="1" dirty="0"/>
              <a:t>канал</a:t>
            </a:r>
            <a:endParaRPr lang="ru-RU" b="1" baseline="30000" dirty="0"/>
          </a:p>
        </p:txBody>
      </p:sp>
    </p:spTree>
    <p:extLst>
      <p:ext uri="{BB962C8B-B14F-4D97-AF65-F5344CB8AC3E}">
        <p14:creationId xmlns:p14="http://schemas.microsoft.com/office/powerpoint/2010/main" val="3750855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Проводимость ионных каналов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0F29A5-0540-432F-A419-A261F9F9A6CD}"/>
              </a:ext>
            </a:extLst>
          </p:cNvPr>
          <p:cNvSpPr txBox="1"/>
          <p:nvPr/>
        </p:nvSpPr>
        <p:spPr>
          <a:xfrm>
            <a:off x="682385" y="2033216"/>
            <a:ext cx="770603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Потенциал-зависимые ионные каналы </a:t>
            </a:r>
            <a:r>
              <a:rPr lang="en-US" sz="2000" dirty="0"/>
              <a:t>Na</a:t>
            </a:r>
            <a:r>
              <a:rPr lang="en-US" sz="2000" baseline="30000" dirty="0"/>
              <a:t>+</a:t>
            </a:r>
            <a:r>
              <a:rPr lang="en-US" sz="2000" dirty="0"/>
              <a:t> </a:t>
            </a:r>
            <a:r>
              <a:rPr lang="ru-RU" sz="2000" dirty="0"/>
              <a:t>и </a:t>
            </a:r>
            <a:r>
              <a:rPr lang="en-US" sz="2000" dirty="0"/>
              <a:t>K</a:t>
            </a:r>
            <a:r>
              <a:rPr lang="en-US" sz="2000" baseline="30000" dirty="0"/>
              <a:t>+</a:t>
            </a:r>
            <a:r>
              <a:rPr lang="en-US" sz="2000" dirty="0"/>
              <a:t> </a:t>
            </a:r>
            <a:r>
              <a:rPr lang="ru-RU" sz="2000" dirty="0"/>
              <a:t>меняют проводимости </a:t>
            </a:r>
            <a:r>
              <a:rPr lang="en-US" sz="2000" dirty="0" err="1"/>
              <a:t>g</a:t>
            </a:r>
            <a:r>
              <a:rPr lang="en-US" sz="2000" baseline="-25000" dirty="0" err="1"/>
              <a:t>Na</a:t>
            </a:r>
            <a:r>
              <a:rPr lang="en-US" sz="2000" dirty="0"/>
              <a:t>, </a:t>
            </a:r>
            <a:r>
              <a:rPr lang="en-US" sz="2000" dirty="0" err="1"/>
              <a:t>g</a:t>
            </a:r>
            <a:r>
              <a:rPr lang="en-US" sz="2000" baseline="-25000" dirty="0" err="1"/>
              <a:t>K</a:t>
            </a:r>
            <a:r>
              <a:rPr lang="ru-RU" sz="2000" dirty="0"/>
              <a:t> мембраны в зависимости от</a:t>
            </a:r>
            <a:r>
              <a:rPr lang="en-US" sz="2000" dirty="0"/>
              <a:t> </a:t>
            </a:r>
            <a:r>
              <a:rPr lang="ru-RU" sz="2000" dirty="0"/>
              <a:t>мембранного потенциала </a:t>
            </a:r>
            <a:r>
              <a:rPr lang="en-US" sz="2000" i="1" dirty="0"/>
              <a:t>u</a:t>
            </a:r>
            <a:endParaRPr lang="ru-RU" sz="20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CF6CEA-453A-459A-A272-5DF936A2D8A4}"/>
              </a:ext>
            </a:extLst>
          </p:cNvPr>
          <p:cNvSpPr txBox="1"/>
          <p:nvPr/>
        </p:nvSpPr>
        <p:spPr>
          <a:xfrm>
            <a:off x="2286000" y="12596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ED6222-036A-4CF2-B720-863DD055F8F5}"/>
              </a:ext>
            </a:extLst>
          </p:cNvPr>
          <p:cNvSpPr txBox="1"/>
          <p:nvPr/>
        </p:nvSpPr>
        <p:spPr>
          <a:xfrm>
            <a:off x="682385" y="3893510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h, n</a:t>
            </a:r>
            <a:r>
              <a:rPr lang="en-US" sz="2000" dirty="0"/>
              <a:t> – gating variables. </a:t>
            </a:r>
            <a:r>
              <a:rPr lang="ru-RU" sz="2000" dirty="0"/>
              <a:t>Переменные, моделирующие вероятность того, что ионный канал открыт в данный момент времени</a:t>
            </a:r>
            <a:endParaRPr lang="ru-RU" sz="2000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142DF1-B876-BCAA-E1AB-C1C4CDF68D80}"/>
              </a:ext>
            </a:extLst>
          </p:cNvPr>
          <p:cNvSpPr txBox="1"/>
          <p:nvPr/>
        </p:nvSpPr>
        <p:spPr>
          <a:xfrm>
            <a:off x="2843808" y="309266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4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12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Переменные проводимости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44AB8-CBF9-4F7E-8FE7-40F04158F919}"/>
              </a:ext>
            </a:extLst>
          </p:cNvPr>
          <p:cNvSpPr txBox="1"/>
          <p:nvPr/>
        </p:nvSpPr>
        <p:spPr>
          <a:xfrm>
            <a:off x="734420" y="989288"/>
            <a:ext cx="80987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m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h</a:t>
            </a:r>
            <a:r>
              <a:rPr lang="en-US" sz="2000" dirty="0"/>
              <a:t>,</a:t>
            </a:r>
            <a:r>
              <a:rPr lang="ru-RU" sz="2000" dirty="0"/>
              <a:t> </a:t>
            </a:r>
            <a:r>
              <a:rPr lang="en-US" sz="2000" i="1" dirty="0"/>
              <a:t>n</a:t>
            </a:r>
            <a:r>
              <a:rPr lang="en-US" sz="2000" dirty="0"/>
              <a:t> </a:t>
            </a:r>
            <a:r>
              <a:rPr lang="ru-RU" sz="2000" dirty="0"/>
              <a:t>все время стремятся к своему равновесному значению </a:t>
            </a:r>
            <a:r>
              <a:rPr lang="en-US" sz="2000" i="1" dirty="0"/>
              <a:t>x</a:t>
            </a:r>
            <a:r>
              <a:rPr lang="en-US" sz="2000" baseline="-25000" dirty="0"/>
              <a:t>0</a:t>
            </a:r>
            <a:r>
              <a:rPr lang="en-US" sz="2000" dirty="0"/>
              <a:t>(</a:t>
            </a:r>
            <a:r>
              <a:rPr lang="en-US" sz="2000" i="1" dirty="0"/>
              <a:t>u</a:t>
            </a:r>
            <a:r>
              <a:rPr lang="en-US" sz="2000" dirty="0"/>
              <a:t>), x=</a:t>
            </a:r>
            <a:r>
              <a:rPr lang="en-US" sz="2000" dirty="0" err="1"/>
              <a:t>m,h,n</a:t>
            </a:r>
            <a:r>
              <a:rPr lang="en-US" sz="2000" dirty="0"/>
              <a:t>. </a:t>
            </a:r>
            <a:r>
              <a:rPr lang="ru-RU" sz="2000" dirty="0"/>
              <a:t>Постоянная времени </a:t>
            </a:r>
            <a:r>
              <a:rPr lang="en-US" sz="2000" dirty="0" err="1"/>
              <a:t>τ</a:t>
            </a:r>
            <a:r>
              <a:rPr lang="en-US" sz="2000" baseline="-25000" dirty="0" err="1"/>
              <a:t>x</a:t>
            </a:r>
            <a:r>
              <a:rPr lang="en-US" sz="2000" dirty="0"/>
              <a:t> </a:t>
            </a:r>
            <a:r>
              <a:rPr lang="ru-RU" sz="2000" dirty="0"/>
              <a:t>тоже зависит от </a:t>
            </a:r>
            <a:r>
              <a:rPr lang="en-US" sz="2000" dirty="0"/>
              <a:t>u</a:t>
            </a:r>
            <a:endParaRPr lang="ru-RU" sz="2000" i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5442389-D546-42BA-807F-CC2169EDB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560" y="3441527"/>
            <a:ext cx="3538841" cy="29148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0BDAA3-24D5-42CB-9C67-B11FEFC70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779" y="3418833"/>
            <a:ext cx="3538841" cy="292016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564CF-9EA0-40F4-AD70-DBF05B11E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5640" y="1802429"/>
            <a:ext cx="3172719" cy="9064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0EF563-9C4A-447B-B406-773BBACEAEC0}"/>
              </a:ext>
            </a:extLst>
          </p:cNvPr>
          <p:cNvSpPr txBox="1"/>
          <p:nvPr/>
        </p:nvSpPr>
        <p:spPr>
          <a:xfrm>
            <a:off x="5334000" y="28763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Зависимость </a:t>
            </a:r>
            <a:r>
              <a:rPr lang="en-US" sz="1800" b="1" dirty="0" err="1"/>
              <a:t>τ</a:t>
            </a:r>
            <a:r>
              <a:rPr lang="en-US" sz="1800" b="1" baseline="-25000" dirty="0" err="1"/>
              <a:t>x</a:t>
            </a:r>
            <a:r>
              <a:rPr lang="en-US" sz="1800" b="1" dirty="0"/>
              <a:t> </a:t>
            </a:r>
            <a:r>
              <a:rPr lang="ru-RU" sz="1800" b="1" dirty="0"/>
              <a:t>от </a:t>
            </a:r>
            <a:r>
              <a:rPr lang="en-US" sz="1800" b="1" dirty="0"/>
              <a:t>u</a:t>
            </a:r>
            <a:endParaRPr lang="ru-RU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5435C5-26F3-4182-93D8-38B6650990D5}"/>
              </a:ext>
            </a:extLst>
          </p:cNvPr>
          <p:cNvSpPr txBox="1"/>
          <p:nvPr/>
        </p:nvSpPr>
        <p:spPr>
          <a:xfrm>
            <a:off x="1115616" y="29629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Равновесные значения </a:t>
            </a:r>
            <a:r>
              <a:rPr lang="en-US" sz="1800" b="1" dirty="0" err="1"/>
              <a:t>h,m,n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199506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Итого: модель </a:t>
            </a:r>
            <a:r>
              <a:rPr lang="ru-RU" sz="3000" b="1" dirty="0" err="1">
                <a:solidFill>
                  <a:schemeClr val="bg1"/>
                </a:solidFill>
              </a:rPr>
              <a:t>Ходжкина</a:t>
            </a:r>
            <a:r>
              <a:rPr lang="ru-RU" sz="3000" b="1" dirty="0">
                <a:solidFill>
                  <a:schemeClr val="bg1"/>
                </a:solidFill>
              </a:rPr>
              <a:t>-Хаксли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7564CF-9EA0-40F4-AD70-DBF05B11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934976"/>
            <a:ext cx="3039056" cy="868302"/>
          </a:xfrm>
          <a:prstGeom prst="rect">
            <a:avLst/>
          </a:prstGeom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1BA2AA59-9A34-4F9A-A382-58DA2F0E1547}"/>
              </a:ext>
            </a:extLst>
          </p:cNvPr>
          <p:cNvGrpSpPr/>
          <p:nvPr/>
        </p:nvGrpSpPr>
        <p:grpSpPr>
          <a:xfrm>
            <a:off x="1115616" y="980728"/>
            <a:ext cx="7585016" cy="859710"/>
            <a:chOff x="1359033" y="3463895"/>
            <a:chExt cx="7585016" cy="859710"/>
          </a:xfrm>
        </p:grpSpPr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E10D4915-C0C3-4B70-9EAE-5B3BB9B597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286"/>
            <a:stretch/>
          </p:blipFill>
          <p:spPr>
            <a:xfrm>
              <a:off x="1359033" y="3463895"/>
              <a:ext cx="992227" cy="85971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40404D-3617-49AE-9618-00C1D769CE58}"/>
                </a:ext>
              </a:extLst>
            </p:cNvPr>
            <p:cNvSpPr txBox="1"/>
            <p:nvPr/>
          </p:nvSpPr>
          <p:spPr>
            <a:xfrm>
              <a:off x="2411760" y="3612827"/>
              <a:ext cx="653228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–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r>
                <a: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4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2400" i="1" baseline="-25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2400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+ 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6DC0AA6-BADC-40CD-A87B-2A9E2C77C2D4}"/>
              </a:ext>
            </a:extLst>
          </p:cNvPr>
          <p:cNvSpPr txBox="1"/>
          <p:nvPr/>
        </p:nvSpPr>
        <p:spPr>
          <a:xfrm>
            <a:off x="4995664" y="2194683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x=m, n, h</a:t>
            </a:r>
            <a:endParaRPr lang="ru-RU" sz="20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E9FFD86-F1C5-4CA0-AC54-82F1B2757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720" y="3890015"/>
            <a:ext cx="4829175" cy="18383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C95BB58-3277-4267-A5D0-4D3B1B73AA31}"/>
              </a:ext>
            </a:extLst>
          </p:cNvPr>
          <p:cNvSpPr txBox="1"/>
          <p:nvPr/>
        </p:nvSpPr>
        <p:spPr>
          <a:xfrm>
            <a:off x="1083222" y="3413742"/>
            <a:ext cx="70891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Параметры для пирамидального нейрона неокортекса:</a:t>
            </a:r>
          </a:p>
        </p:txBody>
      </p:sp>
    </p:spTree>
    <p:extLst>
      <p:ext uri="{BB962C8B-B14F-4D97-AF65-F5344CB8AC3E}">
        <p14:creationId xmlns:p14="http://schemas.microsoft.com/office/powerpoint/2010/main" val="2107924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Генерация спайка в модели </a:t>
            </a:r>
            <a:r>
              <a:rPr lang="en-US" sz="3000" b="1" dirty="0">
                <a:solidFill>
                  <a:schemeClr val="bg1"/>
                </a:solidFill>
              </a:rPr>
              <a:t>H&amp;H 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A2400B4-8E01-420A-B2C2-BF52E3AF80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13230"/>
          <a:stretch/>
        </p:blipFill>
        <p:spPr>
          <a:xfrm>
            <a:off x="4378823" y="4058286"/>
            <a:ext cx="4277618" cy="232304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E058F45-D8FF-4CDF-8867-213B944BD205}"/>
              </a:ext>
            </a:extLst>
          </p:cNvPr>
          <p:cNvSpPr txBox="1"/>
          <p:nvPr/>
        </p:nvSpPr>
        <p:spPr>
          <a:xfrm>
            <a:off x="900606" y="836712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Мембранный потенциал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FD48F0-5970-4218-8F84-11459F88839D}"/>
              </a:ext>
            </a:extLst>
          </p:cNvPr>
          <p:cNvSpPr txBox="1"/>
          <p:nvPr/>
        </p:nvSpPr>
        <p:spPr>
          <a:xfrm>
            <a:off x="4176936" y="3653538"/>
            <a:ext cx="2376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Токи натрия и калия</a:t>
            </a:r>
            <a:endParaRPr lang="ru-RU" dirty="0"/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BB47FD68-6118-4A8F-BF3D-981878DC6B75}"/>
              </a:ext>
            </a:extLst>
          </p:cNvPr>
          <p:cNvGrpSpPr/>
          <p:nvPr/>
        </p:nvGrpSpPr>
        <p:grpSpPr>
          <a:xfrm>
            <a:off x="338563" y="1246694"/>
            <a:ext cx="3338573" cy="2427815"/>
            <a:chOff x="2051509" y="1238250"/>
            <a:chExt cx="3338573" cy="2427815"/>
          </a:xfrm>
        </p:grpSpPr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65F38AE0-1A0F-480C-921A-15E2C6B93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 r="33771"/>
            <a:stretch/>
          </p:blipFill>
          <p:spPr>
            <a:xfrm>
              <a:off x="2051509" y="1238250"/>
              <a:ext cx="3338573" cy="213835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B458634-304F-4B26-9D1D-611046550AEB}"/>
                </a:ext>
              </a:extLst>
            </p:cNvPr>
            <p:cNvSpPr txBox="1"/>
            <p:nvPr/>
          </p:nvSpPr>
          <p:spPr>
            <a:xfrm>
              <a:off x="2771800" y="3296733"/>
              <a:ext cx="237626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b="1" dirty="0">
                  <a:solidFill>
                    <a:srgbClr val="FF0000"/>
                  </a:solidFill>
                </a:rPr>
                <a:t>Внешний ток</a:t>
              </a:r>
              <a:endParaRPr lang="ru-RU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Правая фигурная скобка 17">
              <a:extLst>
                <a:ext uri="{FF2B5EF4-FFF2-40B4-BE49-F238E27FC236}">
                  <a16:creationId xmlns:a16="http://schemas.microsoft.com/office/drawing/2014/main" id="{18AED148-2BFC-4C93-86CE-2B3945662BB3}"/>
                </a:ext>
              </a:extLst>
            </p:cNvPr>
            <p:cNvSpPr/>
            <p:nvPr/>
          </p:nvSpPr>
          <p:spPr>
            <a:xfrm rot="5400000">
              <a:off x="2932187" y="3097080"/>
              <a:ext cx="137586" cy="261720"/>
            </a:xfrm>
            <a:prstGeom prst="righ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C3C0FEBB-FE12-4CBD-A26C-339B5139FC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r="17901"/>
          <a:stretch/>
        </p:blipFill>
        <p:spPr>
          <a:xfrm>
            <a:off x="4378823" y="1189601"/>
            <a:ext cx="4108568" cy="21383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4176936" y="830129"/>
            <a:ext cx="399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Состояние ионных каналов</a:t>
            </a:r>
            <a:endParaRPr lang="ru-RU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980B8A-B249-4177-AE8F-386B8F190617}"/>
              </a:ext>
            </a:extLst>
          </p:cNvPr>
          <p:cNvSpPr txBox="1"/>
          <p:nvPr/>
        </p:nvSpPr>
        <p:spPr>
          <a:xfrm>
            <a:off x="1354427" y="3789040"/>
            <a:ext cx="1705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Внешний ток</a:t>
            </a:r>
            <a:endParaRPr lang="ru-RU" dirty="0"/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0AB852F8-CEB8-468B-8B17-0957F716690C}"/>
              </a:ext>
            </a:extLst>
          </p:cNvPr>
          <p:cNvSpPr/>
          <p:nvPr/>
        </p:nvSpPr>
        <p:spPr>
          <a:xfrm rot="5400000">
            <a:off x="1946087" y="4158474"/>
            <a:ext cx="3693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0F4D27-FC88-466E-A15E-E8336F290C2C}"/>
              </a:ext>
            </a:extLst>
          </p:cNvPr>
          <p:cNvSpPr txBox="1"/>
          <p:nvPr/>
        </p:nvSpPr>
        <p:spPr>
          <a:xfrm>
            <a:off x="539552" y="4527807"/>
            <a:ext cx="3102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Активация </a:t>
            </a:r>
            <a:r>
              <a:rPr lang="en-US" sz="1800" dirty="0"/>
              <a:t>Na</a:t>
            </a:r>
            <a:r>
              <a:rPr lang="ru-RU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</a:t>
            </a:r>
            <a:r>
              <a:rPr lang="en-US" sz="1800" dirty="0"/>
              <a:t>, </a:t>
            </a:r>
            <a:r>
              <a:rPr lang="ru-RU" sz="1800" dirty="0"/>
              <a:t>приток </a:t>
            </a:r>
            <a:r>
              <a:rPr lang="en-US" sz="1800" dirty="0"/>
              <a:t>Na</a:t>
            </a:r>
            <a:r>
              <a:rPr lang="en-US" sz="1800" baseline="30000" dirty="0"/>
              <a:t>+</a:t>
            </a:r>
            <a:r>
              <a:rPr lang="en-US" dirty="0"/>
              <a:t>, </a:t>
            </a:r>
            <a:r>
              <a:rPr lang="en-US" sz="1800" i="1" dirty="0" err="1"/>
              <a:t>I</a:t>
            </a:r>
            <a:r>
              <a:rPr lang="en-US" sz="1800" i="1" baseline="-25000" dirty="0" err="1"/>
              <a:t>Na</a:t>
            </a:r>
            <a:r>
              <a:rPr lang="en-US" sz="1800" dirty="0"/>
              <a:t>&gt;0</a:t>
            </a:r>
            <a:endParaRPr lang="ru-RU" dirty="0"/>
          </a:p>
        </p:txBody>
      </p:sp>
      <p:sp>
        <p:nvSpPr>
          <p:cNvPr id="31" name="Стрелка: вправо 30">
            <a:extLst>
              <a:ext uri="{FF2B5EF4-FFF2-40B4-BE49-F238E27FC236}">
                <a16:creationId xmlns:a16="http://schemas.microsoft.com/office/drawing/2014/main" id="{E84EE803-7735-4DBE-9453-C58B8274C16F}"/>
              </a:ext>
            </a:extLst>
          </p:cNvPr>
          <p:cNvSpPr/>
          <p:nvPr/>
        </p:nvSpPr>
        <p:spPr>
          <a:xfrm rot="5400000">
            <a:off x="1935429" y="5229201"/>
            <a:ext cx="36933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AA95D1-3CAA-4709-AEC2-DCDC3F003DF1}"/>
              </a:ext>
            </a:extLst>
          </p:cNvPr>
          <p:cNvSpPr txBox="1"/>
          <p:nvPr/>
        </p:nvSpPr>
        <p:spPr>
          <a:xfrm>
            <a:off x="570353" y="5576189"/>
            <a:ext cx="37856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Инактивация </a:t>
            </a:r>
            <a:r>
              <a:rPr lang="en-US" sz="1800" dirty="0"/>
              <a:t>Na</a:t>
            </a:r>
            <a:r>
              <a:rPr lang="ru-RU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</a:t>
            </a:r>
            <a:r>
              <a:rPr lang="en-US" sz="1800" dirty="0"/>
              <a:t>, </a:t>
            </a:r>
            <a:r>
              <a:rPr lang="ru-RU" sz="1800" dirty="0"/>
              <a:t>активация </a:t>
            </a:r>
            <a:r>
              <a:rPr lang="en-US" sz="1800" dirty="0"/>
              <a:t>K</a:t>
            </a:r>
            <a:r>
              <a:rPr lang="en-US" sz="1800" baseline="30000" dirty="0"/>
              <a:t>+</a:t>
            </a:r>
            <a:r>
              <a:rPr lang="en-US" sz="1800" dirty="0"/>
              <a:t> </a:t>
            </a:r>
            <a:r>
              <a:rPr lang="ru-RU" sz="1800" dirty="0"/>
              <a:t>каналов, отток </a:t>
            </a:r>
            <a:r>
              <a:rPr lang="en-US" sz="1800" dirty="0"/>
              <a:t>K</a:t>
            </a:r>
            <a:r>
              <a:rPr lang="en-US" sz="1800" baseline="30000" dirty="0"/>
              <a:t>+</a:t>
            </a:r>
            <a:r>
              <a:rPr lang="en-US" sz="1800" dirty="0"/>
              <a:t>, </a:t>
            </a:r>
            <a:r>
              <a:rPr lang="en-US" sz="1800" i="1" dirty="0"/>
              <a:t>I</a:t>
            </a:r>
            <a:r>
              <a:rPr lang="en-US" sz="1800" i="1" baseline="-25000" dirty="0"/>
              <a:t>K</a:t>
            </a:r>
            <a:r>
              <a:rPr lang="en-US" sz="1800" dirty="0"/>
              <a:t>&lt;0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9660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Поведение нейрона в 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058F45-D8FF-4CDF-8867-213B944BD205}"/>
              </a:ext>
            </a:extLst>
          </p:cNvPr>
          <p:cNvSpPr txBox="1"/>
          <p:nvPr/>
        </p:nvSpPr>
        <p:spPr>
          <a:xfrm>
            <a:off x="900606" y="836712"/>
            <a:ext cx="2808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Пороговое поведение</a:t>
            </a:r>
            <a:endParaRPr lang="ru-RU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686215" y="3825452"/>
            <a:ext cx="3995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Рефрактерный период</a:t>
            </a:r>
            <a:endParaRPr lang="ru-RU" dirty="0"/>
          </a:p>
        </p:txBody>
      </p: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F0D0FD6F-8705-4410-A8A1-932D86A1DC22}"/>
              </a:ext>
            </a:extLst>
          </p:cNvPr>
          <p:cNvGrpSpPr/>
          <p:nvPr/>
        </p:nvGrpSpPr>
        <p:grpSpPr>
          <a:xfrm>
            <a:off x="3309456" y="1154606"/>
            <a:ext cx="4667951" cy="2780329"/>
            <a:chOff x="264089" y="1450333"/>
            <a:chExt cx="4667951" cy="2780329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30A63104-8CCA-4724-8EFB-4A2F7CF5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089" y="1450333"/>
              <a:ext cx="3515823" cy="2780329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08F56C5-2385-43E2-9AD8-888512C75C96}"/>
                </a:ext>
              </a:extLst>
            </p:cNvPr>
            <p:cNvSpPr txBox="1"/>
            <p:nvPr/>
          </p:nvSpPr>
          <p:spPr>
            <a:xfrm>
              <a:off x="1893300" y="1684934"/>
              <a:ext cx="2808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solidFill>
                    <a:srgbClr val="FF0000"/>
                  </a:solidFill>
                </a:rPr>
                <a:t>Выше порога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9D898B4-E912-4229-A198-4D774E957006}"/>
                </a:ext>
              </a:extLst>
            </p:cNvPr>
            <p:cNvSpPr txBox="1"/>
            <p:nvPr/>
          </p:nvSpPr>
          <p:spPr>
            <a:xfrm>
              <a:off x="2123728" y="2333791"/>
              <a:ext cx="280831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1800" dirty="0">
                  <a:solidFill>
                    <a:srgbClr val="FF0000"/>
                  </a:solidFill>
                </a:rPr>
                <a:t>Ниже порога</a:t>
              </a:r>
              <a:endParaRPr lang="ru-RU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Прямая со стрелкой 6">
              <a:extLst>
                <a:ext uri="{FF2B5EF4-FFF2-40B4-BE49-F238E27FC236}">
                  <a16:creationId xmlns:a16="http://schemas.microsoft.com/office/drawing/2014/main" id="{15000B47-3F00-469D-A925-37D2947B0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75656" y="2003641"/>
              <a:ext cx="786166" cy="27052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Прямая со стрелкой 24">
              <a:extLst>
                <a:ext uri="{FF2B5EF4-FFF2-40B4-BE49-F238E27FC236}">
                  <a16:creationId xmlns:a16="http://schemas.microsoft.com/office/drawing/2014/main" id="{CB009F59-B143-4E47-B1EE-050DDC3BB1D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1475656" y="2372973"/>
              <a:ext cx="648072" cy="14548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188151-AC34-4A15-BA50-9501A7E01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277142"/>
            <a:ext cx="6354275" cy="226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99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Математические модели нейронов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A2EF9E-F862-43ED-8528-94735A69F88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170" y="2260094"/>
            <a:ext cx="7589660" cy="3557295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F1F4D2-74A1-4397-9FE7-1AC1A4267263}"/>
              </a:ext>
            </a:extLst>
          </p:cNvPr>
          <p:cNvSpPr/>
          <p:nvPr/>
        </p:nvSpPr>
        <p:spPr>
          <a:xfrm>
            <a:off x="795863" y="6061836"/>
            <a:ext cx="77653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Times New Roman" panose="02020603050405020304" pitchFamily="18" charset="0"/>
              </a:rPr>
              <a:t>Izhikevich</a:t>
            </a:r>
            <a:r>
              <a:rPr lang="en-US" sz="1600" dirty="0">
                <a:latin typeface="Times New Roman" panose="02020603050405020304" pitchFamily="18" charset="0"/>
              </a:rPr>
              <a:t>, E. M. (2003). Simple model of spiking neurons. IEEE Trans. on Neur. Networks</a:t>
            </a:r>
            <a:endParaRPr lang="ru-RU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795863" y="823192"/>
            <a:ext cx="749917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Феноменологические модели</a:t>
            </a:r>
            <a:r>
              <a:rPr lang="ru-RU" sz="2000" dirty="0"/>
              <a:t> – воспроизводят поведение, а не внутренние механизмы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Биофизические модели</a:t>
            </a:r>
            <a:r>
              <a:rPr lang="ru-RU" sz="2000" dirty="0"/>
              <a:t> – стараются точно воспроизвести механизмы работы нейрона</a:t>
            </a:r>
          </a:p>
        </p:txBody>
      </p:sp>
      <p:sp>
        <p:nvSpPr>
          <p:cNvPr id="2" name="Овал 1">
            <a:extLst>
              <a:ext uri="{FF2B5EF4-FFF2-40B4-BE49-F238E27FC236}">
                <a16:creationId xmlns:a16="http://schemas.microsoft.com/office/drawing/2014/main" id="{167DEE2F-8DB9-4E20-99DB-19E698C344AE}"/>
              </a:ext>
            </a:extLst>
          </p:cNvPr>
          <p:cNvSpPr/>
          <p:nvPr/>
        </p:nvSpPr>
        <p:spPr>
          <a:xfrm>
            <a:off x="7812360" y="4869160"/>
            <a:ext cx="360040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7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730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Разные типы активности в 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D37706-989A-4DCA-A9F0-7FD66BFB7689}"/>
              </a:ext>
            </a:extLst>
          </p:cNvPr>
          <p:cNvSpPr txBox="1"/>
          <p:nvPr/>
        </p:nvSpPr>
        <p:spPr>
          <a:xfrm>
            <a:off x="1691680" y="836711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Damped oscillation</a:t>
            </a:r>
            <a:endParaRPr lang="ru-RU" b="1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C07932-282D-4CD2-8E45-9C82E571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92" y="1569145"/>
            <a:ext cx="5513935" cy="29187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66F1F3-5877-4249-AED8-836531870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16" y="4515954"/>
            <a:ext cx="5293568" cy="16493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0B27B03-5344-41F5-85C8-8D90F30B1A23}"/>
              </a:ext>
            </a:extLst>
          </p:cNvPr>
          <p:cNvSpPr txBox="1"/>
          <p:nvPr/>
        </p:nvSpPr>
        <p:spPr>
          <a:xfrm>
            <a:off x="3203848" y="836712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Post-inhibitory rebound</a:t>
            </a:r>
            <a:endParaRPr lang="ru-RU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973B-E235-4A9C-8D76-7D2D5E8D41FB}"/>
              </a:ext>
            </a:extLst>
          </p:cNvPr>
          <p:cNvSpPr txBox="1"/>
          <p:nvPr/>
        </p:nvSpPr>
        <p:spPr>
          <a:xfrm>
            <a:off x="5076056" y="836712"/>
            <a:ext cx="1656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Repetitive firing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8734882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Особенности </a:t>
            </a:r>
            <a:r>
              <a:rPr lang="ru-RU" sz="3000" b="1">
                <a:solidFill>
                  <a:schemeClr val="bg1"/>
                </a:solidFill>
              </a:rPr>
              <a:t>модели </a:t>
            </a:r>
            <a:r>
              <a:rPr lang="en-US" sz="3000" b="1" dirty="0">
                <a:solidFill>
                  <a:schemeClr val="bg1"/>
                </a:solidFill>
              </a:rPr>
              <a:t>H&amp;H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8973B-E235-4A9C-8D76-7D2D5E8D41FB}"/>
              </a:ext>
            </a:extLst>
          </p:cNvPr>
          <p:cNvSpPr txBox="1"/>
          <p:nvPr/>
        </p:nvSpPr>
        <p:spPr>
          <a:xfrm>
            <a:off x="899592" y="1412776"/>
            <a:ext cx="7848872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/>
              <a:t>1. Биофизическая точность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Модель можно использовать как адекватную замену биологическому нейрону в вычислительных экспериментах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2. Общность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Механизмы, исследованные </a:t>
            </a:r>
            <a:r>
              <a:rPr lang="ru-RU" sz="2000" dirty="0" err="1"/>
              <a:t>Ходжкиным</a:t>
            </a:r>
            <a:r>
              <a:rPr lang="ru-RU" sz="2000" dirty="0"/>
              <a:t> и Хаксли на аксоне кальмара, работают во всех организмах с нервной системой, включая человека.</a:t>
            </a:r>
          </a:p>
          <a:p>
            <a:pPr>
              <a:spcBef>
                <a:spcPts val="600"/>
              </a:spcBef>
            </a:pPr>
            <a:r>
              <a:rPr lang="ru-RU" sz="2000" b="1" dirty="0"/>
              <a:t>3. Ионные каналы – строительные блоки модели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Добавляя и модифицируя ионные каналы и уравнения их динамики, можно получить самое разное поведение нейрона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6BB9E61-BF45-5303-EA4D-11EB579B5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5121188"/>
            <a:ext cx="522927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3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Взаимодействие нейронов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CAA03-7318-43C5-B9FF-8B394793F407}"/>
              </a:ext>
            </a:extLst>
          </p:cNvPr>
          <p:cNvSpPr txBox="1"/>
          <p:nvPr/>
        </p:nvSpPr>
        <p:spPr>
          <a:xfrm>
            <a:off x="1043608" y="1844824"/>
            <a:ext cx="78488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Синапсы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Дендриты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Аксоны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Электрическая схема аксона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b="1" dirty="0"/>
              <a:t>Составные (</a:t>
            </a:r>
            <a:r>
              <a:rPr lang="en-US" sz="2400" b="1" dirty="0"/>
              <a:t>compartmental)</a:t>
            </a:r>
            <a:r>
              <a:rPr lang="ru-RU" sz="2400" b="1" dirty="0"/>
              <a:t> модели</a:t>
            </a:r>
          </a:p>
        </p:txBody>
      </p:sp>
    </p:spTree>
    <p:extLst>
      <p:ext uri="{BB962C8B-B14F-4D97-AF65-F5344CB8AC3E}">
        <p14:creationId xmlns:p14="http://schemas.microsoft.com/office/powerpoint/2010/main" val="352077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Синапсы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45BE47-4D57-4A4F-9077-5060D1CA9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803818"/>
            <a:ext cx="6912768" cy="30274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ACA0-46FB-4D61-A8BF-3C6FDCB3F9C4}"/>
              </a:ext>
            </a:extLst>
          </p:cNvPr>
          <p:cNvSpPr txBox="1"/>
          <p:nvPr/>
        </p:nvSpPr>
        <p:spPr>
          <a:xfrm>
            <a:off x="902715" y="4221088"/>
            <a:ext cx="77768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Молекулы </a:t>
            </a:r>
            <a:r>
              <a:rPr lang="ru-RU" sz="2000" dirty="0" err="1"/>
              <a:t>нейротрансмиттера</a:t>
            </a:r>
            <a:r>
              <a:rPr lang="ru-RU" sz="2000" dirty="0"/>
              <a:t>, связываясь с рецептором, активируют ионные каналы. </a:t>
            </a:r>
          </a:p>
          <a:p>
            <a:r>
              <a:rPr lang="ru-RU" sz="2000" dirty="0"/>
              <a:t>Возникшие токи вызывают изменение мембранного потенциала. </a:t>
            </a:r>
          </a:p>
        </p:txBody>
      </p:sp>
    </p:spTree>
    <p:extLst>
      <p:ext uri="{BB962C8B-B14F-4D97-AF65-F5344CB8AC3E}">
        <p14:creationId xmlns:p14="http://schemas.microsoft.com/office/powerpoint/2010/main" val="150379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Рецепторы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218160-BA58-4CB8-88CF-54ED692EF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836712"/>
            <a:ext cx="1934706" cy="34563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FB0A98-27A1-46B0-83E1-A3ED5776E84E}"/>
              </a:ext>
            </a:extLst>
          </p:cNvPr>
          <p:cNvSpPr txBox="1"/>
          <p:nvPr/>
        </p:nvSpPr>
        <p:spPr>
          <a:xfrm>
            <a:off x="1234670" y="4469837"/>
            <a:ext cx="27305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i="1" dirty="0"/>
              <a:t>Никотиновый </a:t>
            </a:r>
            <a:r>
              <a:rPr lang="ru-RU" sz="2000" i="1" dirty="0" err="1"/>
              <a:t>ацетилхолиновый</a:t>
            </a:r>
            <a:r>
              <a:rPr lang="ru-RU" sz="2000" i="1" dirty="0"/>
              <a:t> рецептор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AC2D778-7B6F-46A4-BC8B-203940828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0128" y="868076"/>
            <a:ext cx="2493785" cy="246630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3198D1D-9F74-4B44-BF0F-3E1DE7EF1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7855" y="3482457"/>
            <a:ext cx="2329218" cy="2342566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F51A7760-43B8-4E60-9317-A5FCD28889D9}"/>
              </a:ext>
            </a:extLst>
          </p:cNvPr>
          <p:cNvGrpSpPr/>
          <p:nvPr/>
        </p:nvGrpSpPr>
        <p:grpSpPr>
          <a:xfrm>
            <a:off x="7055090" y="1963372"/>
            <a:ext cx="1342862" cy="2739391"/>
            <a:chOff x="4165240" y="1846287"/>
            <a:chExt cx="1342862" cy="27393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D6F10B-5693-4AE6-AB07-5DCFE856877B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462AEED-38C4-4A1C-9D3F-F67205285449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08BE0AF4-A6B5-4E2D-921F-DEA73527FCC1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7537CCD5-4E4D-4D78-BF59-1BBDBA1B6826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2088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Нейротрансмиттеры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1ACA0-46FB-4D61-A8BF-3C6FDCB3F9C4}"/>
              </a:ext>
            </a:extLst>
          </p:cNvPr>
          <p:cNvSpPr txBox="1"/>
          <p:nvPr/>
        </p:nvSpPr>
        <p:spPr>
          <a:xfrm>
            <a:off x="611560" y="1124744"/>
            <a:ext cx="77768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Агонист</a:t>
            </a:r>
            <a:r>
              <a:rPr lang="ru-RU" sz="2000" dirty="0"/>
              <a:t> – вещество, способное связываться с рецептором и открывать канал</a:t>
            </a:r>
          </a:p>
          <a:p>
            <a:r>
              <a:rPr lang="ru-RU" sz="2000" b="1" dirty="0"/>
              <a:t>Антагонист</a:t>
            </a:r>
            <a:r>
              <a:rPr lang="ru-RU" sz="2000" dirty="0"/>
              <a:t> – вещество, блокирующее ионные каналы.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F63A4E-B4A1-4F91-AE70-E01D2A61A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75943"/>
            <a:ext cx="2305050" cy="320992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A6884E-C483-469F-9C4D-97F9FD03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2476409"/>
            <a:ext cx="40576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446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Кинетика синапса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67DC7-2723-4CE1-94BC-8CFF56CF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97692"/>
            <a:ext cx="3816424" cy="546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470E4B-FF9C-42D1-AFAC-29BB074EE710}"/>
              </a:ext>
            </a:extLst>
          </p:cNvPr>
          <p:cNvSpPr txBox="1"/>
          <p:nvPr/>
        </p:nvSpPr>
        <p:spPr>
          <a:xfrm>
            <a:off x="611560" y="1750590"/>
            <a:ext cx="7416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syn</a:t>
            </a:r>
            <a:r>
              <a:rPr lang="en-US" sz="2000" dirty="0"/>
              <a:t> = </a:t>
            </a:r>
            <a:r>
              <a:rPr lang="en-US" sz="2000" dirty="0" err="1"/>
              <a:t>g</a:t>
            </a:r>
            <a:r>
              <a:rPr lang="en-US" sz="2000" baseline="-25000" dirty="0" err="1"/>
              <a:t>max</a:t>
            </a:r>
            <a:r>
              <a:rPr lang="en-US" sz="2000" dirty="0" err="1"/>
              <a:t>R</a:t>
            </a:r>
            <a:r>
              <a:rPr lang="en-US" sz="2000" dirty="0"/>
              <a:t>(t), R(t) – </a:t>
            </a:r>
            <a:r>
              <a:rPr lang="ru-RU" sz="2000" dirty="0"/>
              <a:t>доля открытых ионных каналов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87CCCB3-8959-4CA0-837C-621465A95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494" y="2380457"/>
            <a:ext cx="2907298" cy="782285"/>
          </a:xfrm>
          <a:prstGeom prst="rect">
            <a:avLst/>
          </a:prstGeom>
        </p:spPr>
      </p:pic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8DFF6425-17A7-4C33-8CAD-D44131356566}"/>
              </a:ext>
            </a:extLst>
          </p:cNvPr>
          <p:cNvGrpSpPr/>
          <p:nvPr/>
        </p:nvGrpSpPr>
        <p:grpSpPr>
          <a:xfrm>
            <a:off x="6876256" y="1833161"/>
            <a:ext cx="1665714" cy="2739391"/>
            <a:chOff x="3986406" y="1846287"/>
            <a:chExt cx="1665714" cy="273939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C7E953F-4E3C-4F5C-BE86-E1655085B518}"/>
                </a:ext>
              </a:extLst>
            </p:cNvPr>
            <p:cNvSpPr txBox="1"/>
            <p:nvPr/>
          </p:nvSpPr>
          <p:spPr>
            <a:xfrm>
              <a:off x="4165240" y="1846287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закрыт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46C513D-A7FD-4EE6-8857-7AAD158479DB}"/>
                </a:ext>
              </a:extLst>
            </p:cNvPr>
            <p:cNvSpPr txBox="1"/>
            <p:nvPr/>
          </p:nvSpPr>
          <p:spPr>
            <a:xfrm>
              <a:off x="4214819" y="4185568"/>
              <a:ext cx="129328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ru-RU" sz="2000" b="1" i="1" dirty="0"/>
                <a:t>открыт</a:t>
              </a:r>
            </a:p>
          </p:txBody>
        </p:sp>
        <p:cxnSp>
          <p:nvCxnSpPr>
            <p:cNvPr id="29" name="Прямая со стрелкой 28">
              <a:extLst>
                <a:ext uri="{FF2B5EF4-FFF2-40B4-BE49-F238E27FC236}">
                  <a16:creationId xmlns:a16="http://schemas.microsoft.com/office/drawing/2014/main" id="{B560504C-274F-464A-A0D4-8657F7F019E8}"/>
                </a:ext>
              </a:extLst>
            </p:cNvPr>
            <p:cNvCxnSpPr/>
            <p:nvPr/>
          </p:nvCxnSpPr>
          <p:spPr>
            <a:xfrm>
              <a:off x="4499992" y="2348880"/>
              <a:ext cx="0" cy="172819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DC4ACB25-8C08-4D9D-9D9D-07961628C58A}"/>
                </a:ext>
              </a:extLst>
            </p:cNvPr>
            <p:cNvCxnSpPr/>
            <p:nvPr/>
          </p:nvCxnSpPr>
          <p:spPr>
            <a:xfrm>
              <a:off x="5004048" y="2348880"/>
              <a:ext cx="0" cy="1728192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7636DE-E9A2-4C5D-A0EF-F5A5F62C328E}"/>
                </a:ext>
              </a:extLst>
            </p:cNvPr>
            <p:cNvSpPr txBox="1"/>
            <p:nvPr/>
          </p:nvSpPr>
          <p:spPr>
            <a:xfrm>
              <a:off x="3986406" y="2911019"/>
              <a:ext cx="571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CAA53-38A7-41AB-88F2-E91B7681B74D}"/>
                </a:ext>
              </a:extLst>
            </p:cNvPr>
            <p:cNvSpPr txBox="1"/>
            <p:nvPr/>
          </p:nvSpPr>
          <p:spPr>
            <a:xfrm>
              <a:off x="5080737" y="2933197"/>
              <a:ext cx="5713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l-GR" sz="2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endParaRPr lang="ru-RU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1B1A80-58CC-4293-9FA6-25B675647E52}"/>
              </a:ext>
            </a:extLst>
          </p:cNvPr>
          <p:cNvSpPr txBox="1"/>
          <p:nvPr/>
        </p:nvSpPr>
        <p:spPr>
          <a:xfrm>
            <a:off x="709524" y="3556114"/>
            <a:ext cx="546929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l-GR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β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/>
              <a:t>  - вероятности связывания</a:t>
            </a:r>
            <a:r>
              <a:rPr lang="en-US" sz="2000" dirty="0"/>
              <a:t> (binding)</a:t>
            </a:r>
            <a:r>
              <a:rPr lang="ru-RU" sz="2000" dirty="0"/>
              <a:t> и отсоединения (</a:t>
            </a:r>
            <a:r>
              <a:rPr lang="en-US" sz="2000" dirty="0"/>
              <a:t>unbinding)</a:t>
            </a:r>
            <a:r>
              <a:rPr lang="ru-RU" sz="2000" dirty="0"/>
              <a:t> в ед. времени</a:t>
            </a:r>
            <a:endParaRPr lang="en-US" sz="2000" dirty="0"/>
          </a:p>
          <a:p>
            <a:r>
              <a:rPr lang="en-US" sz="2000" i="1" dirty="0"/>
              <a:t>N</a:t>
            </a:r>
            <a:r>
              <a:rPr lang="en-US" sz="2000" dirty="0"/>
              <a:t> – </a:t>
            </a:r>
            <a:r>
              <a:rPr lang="ru-RU" sz="2000" dirty="0"/>
              <a:t>концентрация </a:t>
            </a:r>
            <a:r>
              <a:rPr lang="ru-RU" sz="2000" dirty="0" err="1"/>
              <a:t>нейротрансмиттера</a:t>
            </a:r>
            <a:endParaRPr lang="ru-RU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B4B3F9-154D-4C0B-A052-7A3576DD3C71}"/>
              </a:ext>
            </a:extLst>
          </p:cNvPr>
          <p:cNvSpPr txBox="1"/>
          <p:nvPr/>
        </p:nvSpPr>
        <p:spPr>
          <a:xfrm>
            <a:off x="721858" y="4919114"/>
            <a:ext cx="59994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Синаптический ток естественно добавляется в модель </a:t>
            </a:r>
            <a:r>
              <a:rPr lang="ru-RU" sz="2000" dirty="0" err="1"/>
              <a:t>Ходжкина</a:t>
            </a:r>
            <a:r>
              <a:rPr lang="ru-RU" sz="2000" dirty="0"/>
              <a:t>-Хаксли</a:t>
            </a:r>
            <a:r>
              <a:rPr lang="en-US" sz="2000" dirty="0"/>
              <a:t>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32905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синаптической проводимости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F867DC7-2723-4CE1-94BC-8CFF56CF5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1097692"/>
            <a:ext cx="3816424" cy="54694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470E4B-FF9C-42D1-AFAC-29BB074EE710}"/>
              </a:ext>
            </a:extLst>
          </p:cNvPr>
          <p:cNvSpPr txBox="1"/>
          <p:nvPr/>
        </p:nvSpPr>
        <p:spPr>
          <a:xfrm>
            <a:off x="863588" y="3228945"/>
            <a:ext cx="74168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</a:t>
            </a:r>
            <a:r>
              <a:rPr lang="en-US" sz="2000" baseline="-25000" dirty="0" err="1"/>
              <a:t>syn</a:t>
            </a:r>
            <a:r>
              <a:rPr lang="ru-RU" sz="2000" dirty="0"/>
              <a:t>(</a:t>
            </a:r>
            <a:r>
              <a:rPr lang="en-US" sz="2000" dirty="0"/>
              <a:t>t) – </a:t>
            </a:r>
            <a:r>
              <a:rPr lang="ru-RU" sz="2000" dirty="0"/>
              <a:t>переменная проводимость синапса</a:t>
            </a:r>
          </a:p>
          <a:p>
            <a:endParaRPr lang="ru-RU" sz="2000" dirty="0"/>
          </a:p>
          <a:p>
            <a:r>
              <a:rPr lang="ru-RU" sz="2000" dirty="0"/>
              <a:t>          - амплитуда (максимальная проводимость)</a:t>
            </a:r>
          </a:p>
          <a:p>
            <a:endParaRPr lang="en-US" sz="2000" dirty="0"/>
          </a:p>
          <a:p>
            <a:r>
              <a:rPr lang="en-US" sz="2000" dirty="0"/>
              <a:t>t</a:t>
            </a:r>
            <a:r>
              <a:rPr lang="en-US" sz="2000" baseline="30000" dirty="0"/>
              <a:t>(f)</a:t>
            </a:r>
            <a:r>
              <a:rPr lang="en-US" sz="2000" dirty="0"/>
              <a:t> – </a:t>
            </a:r>
            <a:r>
              <a:rPr lang="ru-RU" sz="2000" dirty="0"/>
              <a:t>момент прихода спайка</a:t>
            </a:r>
          </a:p>
          <a:p>
            <a:endParaRPr lang="ru-RU" sz="2000" dirty="0"/>
          </a:p>
          <a:p>
            <a:r>
              <a:rPr lang="ru-RU" sz="2000" dirty="0"/>
              <a:t>                        - ступенька. Равна 1, если </a:t>
            </a:r>
            <a:r>
              <a:rPr lang="en-US" sz="2000" dirty="0" err="1"/>
              <a:t>t≥t</a:t>
            </a:r>
            <a:r>
              <a:rPr lang="en-US" sz="2000" baseline="30000" dirty="0"/>
              <a:t>(f)</a:t>
            </a:r>
            <a:r>
              <a:rPr lang="en-US" sz="2000" dirty="0"/>
              <a:t>, 0 </a:t>
            </a:r>
            <a:r>
              <a:rPr lang="ru-RU" sz="2000" dirty="0"/>
              <a:t>если </a:t>
            </a:r>
            <a:r>
              <a:rPr lang="en-US" sz="2000" dirty="0"/>
              <a:t>t&lt;t</a:t>
            </a:r>
            <a:r>
              <a:rPr lang="en-US" sz="2000" baseline="30000" dirty="0"/>
              <a:t>(f)</a:t>
            </a:r>
            <a:endParaRPr lang="ru-RU" sz="2000" dirty="0"/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BEB722-85DF-422C-BC19-222C2AC45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796" y="2348880"/>
            <a:ext cx="4210050" cy="847725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8CAE4B94-4EB3-48B9-A860-C937151A5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8" r="55530"/>
          <a:stretch/>
        </p:blipFill>
        <p:spPr>
          <a:xfrm>
            <a:off x="971600" y="3605496"/>
            <a:ext cx="432048" cy="84772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F8DF40C-98E1-4E00-909C-8F2978E5B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513"/>
          <a:stretch/>
        </p:blipFill>
        <p:spPr>
          <a:xfrm>
            <a:off x="971600" y="4838727"/>
            <a:ext cx="1241437" cy="8477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9DC219A-C194-4542-9D4D-423A9D27649E}"/>
              </a:ext>
            </a:extLst>
          </p:cNvPr>
          <p:cNvSpPr txBox="1"/>
          <p:nvPr/>
        </p:nvSpPr>
        <p:spPr>
          <a:xfrm>
            <a:off x="851248" y="1896250"/>
            <a:ext cx="55929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Экспоненциально убывающая проводимость:</a:t>
            </a:r>
          </a:p>
        </p:txBody>
      </p:sp>
    </p:spTree>
    <p:extLst>
      <p:ext uri="{BB962C8B-B14F-4D97-AF65-F5344CB8AC3E}">
        <p14:creationId xmlns:p14="http://schemas.microsoft.com/office/powerpoint/2010/main" val="2600848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Постсинаптические токи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3F5102-E8AE-47C8-BD29-F7A50734EA2B}"/>
              </a:ext>
            </a:extLst>
          </p:cNvPr>
          <p:cNvSpPr txBox="1"/>
          <p:nvPr/>
        </p:nvSpPr>
        <p:spPr>
          <a:xfrm>
            <a:off x="851248" y="6167089"/>
            <a:ext cx="6768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https://neuronaldynamics.epfl.ch/online/Ch3.html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05ACCD-CFF3-4432-B1FF-93E6871DF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41" y="1401998"/>
            <a:ext cx="5609717" cy="405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654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Дендриты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7ADD46-C2DB-4956-A55D-E4004D51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619" y="3785820"/>
            <a:ext cx="5219700" cy="26289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F63355-EEC7-4BA8-9E47-C6B6D717A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18" y="994114"/>
            <a:ext cx="6403563" cy="271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07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Потенциал действия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1187624" y="844535"/>
            <a:ext cx="69127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Потенциал действия (</a:t>
            </a:r>
            <a:r>
              <a:rPr lang="ru-RU" sz="2000" u="sng" dirty="0" err="1"/>
              <a:t>спайк</a:t>
            </a:r>
            <a:r>
              <a:rPr lang="ru-RU" sz="2000" u="sng" dirty="0"/>
              <a:t>)</a:t>
            </a:r>
            <a:r>
              <a:rPr lang="ru-RU" sz="2000" dirty="0"/>
              <a:t> – быстрая деполяризация </a:t>
            </a:r>
            <a:r>
              <a:rPr lang="ru-RU" sz="2000" dirty="0" err="1"/>
              <a:t>мебраны</a:t>
            </a:r>
            <a:r>
              <a:rPr lang="ru-RU" sz="2000" dirty="0"/>
              <a:t>, которая распространяется по аксону к синаптическим окончаниям.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DAACB4-273D-4D69-A2AF-70B3101A1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4733"/>
            <a:ext cx="5832648" cy="4152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2BD649-C459-4739-8B1B-3308BBFB5D93}"/>
              </a:ext>
            </a:extLst>
          </p:cNvPr>
          <p:cNvSpPr txBox="1"/>
          <p:nvPr/>
        </p:nvSpPr>
        <p:spPr>
          <a:xfrm>
            <a:off x="1187624" y="601346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https://en.wikipedia.org/wiki/Action_potential</a:t>
            </a:r>
          </a:p>
        </p:txBody>
      </p:sp>
    </p:spTree>
    <p:extLst>
      <p:ext uri="{BB962C8B-B14F-4D97-AF65-F5344CB8AC3E}">
        <p14:creationId xmlns:p14="http://schemas.microsoft.com/office/powerpoint/2010/main" val="2467196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Пассивный дендрит (или аксон)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9B3AAE-23EB-4FED-926F-4BF114F7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082" y="2924944"/>
            <a:ext cx="6000750" cy="2990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160C9-BFC7-4105-9831-40C77AC292A0}"/>
              </a:ext>
            </a:extLst>
          </p:cNvPr>
          <p:cNvSpPr txBox="1"/>
          <p:nvPr/>
        </p:nvSpPr>
        <p:spPr>
          <a:xfrm>
            <a:off x="755576" y="942206"/>
            <a:ext cx="770485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1. Ток подается в через электрод</a:t>
            </a:r>
          </a:p>
          <a:p>
            <a:r>
              <a:rPr lang="ru-RU" sz="2000" dirty="0"/>
              <a:t>2. Ток распространяется по внутриклеточной жидкости, «утекая» через каналы в мембране.</a:t>
            </a:r>
          </a:p>
          <a:p>
            <a:r>
              <a:rPr lang="ru-RU" sz="2000" dirty="0"/>
              <a:t>3. Потенциал убывает по мере удаления от источника тока. Такой потенциал называется </a:t>
            </a:r>
            <a:r>
              <a:rPr lang="ru-RU" sz="2000" dirty="0" err="1"/>
              <a:t>электротоническим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940825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C796FA0-5A3E-46EA-B73C-608FCE888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440506"/>
            <a:ext cx="2508056" cy="619533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Пассивный дендрит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160C9-BFC7-4105-9831-40C77AC292A0}"/>
              </a:ext>
            </a:extLst>
          </p:cNvPr>
          <p:cNvSpPr txBox="1"/>
          <p:nvPr/>
        </p:nvSpPr>
        <p:spPr>
          <a:xfrm>
            <a:off x="539552" y="971165"/>
            <a:ext cx="410445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Амплитуда </a:t>
            </a:r>
            <a:r>
              <a:rPr lang="ru-RU" sz="2000" dirty="0" err="1"/>
              <a:t>электротонического</a:t>
            </a:r>
            <a:r>
              <a:rPr lang="ru-RU" sz="2000" dirty="0"/>
              <a:t> потенциала убывает по закону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F6F4C0-7C9B-4445-8189-A7CAC478F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933056"/>
            <a:ext cx="5000625" cy="23241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F461B58-F005-466C-BC7F-5F7A9C52A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1748119"/>
            <a:ext cx="1962733" cy="5485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2027E3-320A-4F11-AC03-76D129C91FB1}"/>
              </a:ext>
            </a:extLst>
          </p:cNvPr>
          <p:cNvSpPr txBox="1"/>
          <p:nvPr/>
        </p:nvSpPr>
        <p:spPr>
          <a:xfrm>
            <a:off x="611560" y="2513949"/>
            <a:ext cx="41044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>
                <a:latin typeface="+mj-lt"/>
                <a:cs typeface="Times New Roman" panose="02020603050405020304" pitchFamily="18" charset="0"/>
              </a:rPr>
              <a:t>Δ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V</a:t>
            </a:r>
            <a:r>
              <a:rPr lang="en-US" sz="2000" baseline="-25000" dirty="0">
                <a:latin typeface="+mj-lt"/>
                <a:cs typeface="Times New Roman" panose="02020603050405020304" pitchFamily="18" charset="0"/>
              </a:rPr>
              <a:t>0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начальное изменение</a:t>
            </a:r>
            <a:r>
              <a:rPr lang="en-US" sz="2000" dirty="0">
                <a:latin typeface="+mj-lt"/>
                <a:cs typeface="Times New Roman" panose="02020603050405020304" pitchFamily="18" charset="0"/>
              </a:rPr>
              <a:t>,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В</a:t>
            </a:r>
            <a:endParaRPr lang="en-US" sz="2000" dirty="0">
              <a:latin typeface="+mj-lt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+mj-lt"/>
                <a:cs typeface="Times New Roman" panose="02020603050405020304" pitchFamily="18" charset="0"/>
              </a:rPr>
              <a:t>x – </a:t>
            </a:r>
            <a:r>
              <a:rPr lang="ru-RU" sz="2000" dirty="0">
                <a:latin typeface="+mj-lt"/>
                <a:cs typeface="Times New Roman" panose="02020603050405020304" pitchFamily="18" charset="0"/>
              </a:rPr>
              <a:t>расстояние от источника тока</a:t>
            </a:r>
          </a:p>
          <a:p>
            <a:r>
              <a:rPr lang="ru-RU" sz="2000" dirty="0">
                <a:latin typeface="+mj-lt"/>
                <a:cs typeface="Times New Roman" panose="02020603050405020304" pitchFamily="18" charset="0"/>
              </a:rPr>
              <a:t>λ – постоянная длины, м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836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Электрическая схема пассивного дендрита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BCE059-5CBF-4510-B5E5-172B4B9B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861680"/>
            <a:ext cx="4968552" cy="2956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2D168D-313C-4530-8025-47847ED815F6}"/>
              </a:ext>
            </a:extLst>
          </p:cNvPr>
          <p:cNvSpPr txBox="1"/>
          <p:nvPr/>
        </p:nvSpPr>
        <p:spPr>
          <a:xfrm>
            <a:off x="1043608" y="4365104"/>
            <a:ext cx="705678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</a:t>
            </a:r>
            <a:r>
              <a:rPr lang="en-US" sz="2000" baseline="-25000" dirty="0"/>
              <a:t>L</a:t>
            </a:r>
            <a:r>
              <a:rPr lang="en-US" sz="2000" dirty="0"/>
              <a:t> – </a:t>
            </a:r>
            <a:r>
              <a:rPr lang="ru-RU" sz="2000" dirty="0"/>
              <a:t>внутреннее продольное (</a:t>
            </a:r>
            <a:r>
              <a:rPr lang="en-US" sz="2000" dirty="0"/>
              <a:t>longitudinal) </a:t>
            </a:r>
            <a:r>
              <a:rPr lang="ru-RU" sz="2000" dirty="0"/>
              <a:t>сопротивление</a:t>
            </a:r>
          </a:p>
          <a:p>
            <a:r>
              <a:rPr lang="en-US" sz="2000" dirty="0" err="1"/>
              <a:t>i</a:t>
            </a:r>
            <a:r>
              <a:rPr lang="en-US" sz="2000" dirty="0"/>
              <a:t>(x) – </a:t>
            </a:r>
            <a:r>
              <a:rPr lang="ru-RU" sz="2000" dirty="0"/>
              <a:t>ток в точке </a:t>
            </a:r>
            <a:r>
              <a:rPr lang="en-US" sz="2000" dirty="0"/>
              <a:t>x</a:t>
            </a:r>
          </a:p>
          <a:p>
            <a:r>
              <a:rPr lang="en-US" sz="2000" dirty="0" err="1"/>
              <a:t>I</a:t>
            </a:r>
            <a:r>
              <a:rPr lang="en-US" sz="2000" baseline="-25000" dirty="0" err="1"/>
              <a:t>ext</a:t>
            </a:r>
            <a:r>
              <a:rPr lang="en-US" sz="2000" dirty="0"/>
              <a:t>(x) – </a:t>
            </a:r>
            <a:r>
              <a:rPr lang="ru-RU" sz="2000" dirty="0"/>
              <a:t>внешний ток в точке </a:t>
            </a:r>
            <a:r>
              <a:rPr lang="en-US" sz="2000" dirty="0"/>
              <a:t>x</a:t>
            </a:r>
          </a:p>
          <a:p>
            <a:r>
              <a:rPr lang="en-US" sz="2000" dirty="0"/>
              <a:t>u(x) – </a:t>
            </a:r>
            <a:r>
              <a:rPr lang="ru-RU" sz="2000" dirty="0"/>
              <a:t>мембранный потенциал в точке </a:t>
            </a:r>
            <a:r>
              <a:rPr lang="en-US" sz="2000" dirty="0"/>
              <a:t>x</a:t>
            </a:r>
          </a:p>
          <a:p>
            <a:r>
              <a:rPr lang="en-US" sz="2000" dirty="0"/>
              <a:t>C, R</a:t>
            </a:r>
            <a:r>
              <a:rPr lang="en-US" sz="2000" baseline="-25000" dirty="0"/>
              <a:t>T</a:t>
            </a:r>
            <a:r>
              <a:rPr lang="en-US" sz="2000" dirty="0"/>
              <a:t> – </a:t>
            </a:r>
            <a:r>
              <a:rPr lang="ru-RU" sz="2000" dirty="0"/>
              <a:t>емкость и сопротивление мембраны</a:t>
            </a:r>
          </a:p>
        </p:txBody>
      </p:sp>
    </p:spTree>
    <p:extLst>
      <p:ext uri="{BB962C8B-B14F-4D97-AF65-F5344CB8AC3E}">
        <p14:creationId xmlns:p14="http://schemas.microsoft.com/office/powerpoint/2010/main" val="1340126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Уравнение кабеля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2D168D-313C-4530-8025-47847ED815F6}"/>
              </a:ext>
            </a:extLst>
          </p:cNvPr>
          <p:cNvSpPr txBox="1"/>
          <p:nvPr/>
        </p:nvSpPr>
        <p:spPr>
          <a:xfrm>
            <a:off x="899592" y="2060848"/>
            <a:ext cx="705678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Уравнение описывает изменение мембранного потенциала в нервном волокне (дендрите или аксоне).</a:t>
            </a:r>
          </a:p>
          <a:p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B27C51-E96D-46A6-A888-A0B1F0F4E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885" y="998163"/>
            <a:ext cx="6543828" cy="86409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280FC69-64E6-467F-BA43-55F7F3A7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550869"/>
            <a:ext cx="4000791" cy="26292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38C581-96F9-44DE-97AA-F0DA1C78E540}"/>
              </a:ext>
            </a:extLst>
          </p:cNvPr>
          <p:cNvSpPr txBox="1"/>
          <p:nvPr/>
        </p:nvSpPr>
        <p:spPr>
          <a:xfrm>
            <a:off x="1763688" y="315075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Стационарное решение: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B8D51-108F-4001-8235-3B9E4E8D5B67}"/>
                  </a:ext>
                </a:extLst>
              </p:cNvPr>
              <p:cNvSpPr txBox="1"/>
              <p:nvPr/>
            </p:nvSpPr>
            <p:spPr>
              <a:xfrm>
                <a:off x="6120388" y="4008175"/>
                <a:ext cx="1259923" cy="818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ru-R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ru-RU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ru-RU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ru-RU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82B8D51-108F-4001-8235-3B9E4E8D5B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388" y="4008175"/>
                <a:ext cx="1259923" cy="818366"/>
              </a:xfrm>
              <a:prstGeom prst="rect">
                <a:avLst/>
              </a:prstGeom>
              <a:blipFill>
                <a:blip r:embed="rId4"/>
                <a:stretch>
                  <a:fillRect b="-7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32222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Уравнение кабеля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7389D61-C4A6-4665-9737-680BE883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492896"/>
            <a:ext cx="8293745" cy="28871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7F4E1-08CC-4860-B5DD-3064B61D4D57}"/>
              </a:ext>
            </a:extLst>
          </p:cNvPr>
          <p:cNvSpPr txBox="1"/>
          <p:nvPr/>
        </p:nvSpPr>
        <p:spPr>
          <a:xfrm>
            <a:off x="1043608" y="1340768"/>
            <a:ext cx="7056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Изменения МП в пространстве (А) и времени (</a:t>
            </a:r>
            <a:r>
              <a:rPr lang="en-US" sz="2000" dirty="0"/>
              <a:t>B) </a:t>
            </a:r>
            <a:r>
              <a:rPr lang="ru-RU" sz="2000" dirty="0"/>
              <a:t>после воздействия импульсным током в </a:t>
            </a:r>
            <a:r>
              <a:rPr lang="en-US" sz="2000" dirty="0"/>
              <a:t>x=1</a:t>
            </a:r>
            <a:endParaRPr lang="ru-RU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2FD47C-5F04-4127-B2D7-B0C2B60BFF3A}"/>
              </a:ext>
            </a:extLst>
          </p:cNvPr>
          <p:cNvSpPr txBox="1"/>
          <p:nvPr/>
        </p:nvSpPr>
        <p:spPr>
          <a:xfrm>
            <a:off x="5814392" y="284032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x=1.5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CDA2D5-AFB5-4C0D-99A8-F28E2060CB71}"/>
              </a:ext>
            </a:extLst>
          </p:cNvPr>
          <p:cNvSpPr txBox="1"/>
          <p:nvPr/>
        </p:nvSpPr>
        <p:spPr>
          <a:xfrm>
            <a:off x="5814392" y="37408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E4B19F-5281-4B50-B182-22E64F682854}"/>
              </a:ext>
            </a:extLst>
          </p:cNvPr>
          <p:cNvSpPr txBox="1"/>
          <p:nvPr/>
        </p:nvSpPr>
        <p:spPr>
          <a:xfrm>
            <a:off x="5940152" y="411016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x=2.5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908D20-126D-44F5-A158-DB23A82F4D67}"/>
              </a:ext>
            </a:extLst>
          </p:cNvPr>
          <p:cNvSpPr txBox="1"/>
          <p:nvPr/>
        </p:nvSpPr>
        <p:spPr>
          <a:xfrm>
            <a:off x="1923640" y="255852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t=0.1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F7E5A0-0B18-48D8-9C1F-19016C50A2D0}"/>
              </a:ext>
            </a:extLst>
          </p:cNvPr>
          <p:cNvSpPr txBox="1"/>
          <p:nvPr/>
        </p:nvSpPr>
        <p:spPr>
          <a:xfrm>
            <a:off x="1923640" y="329057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t=0.2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B7F2DE-E63A-4565-8472-E1F0C19ECBBC}"/>
              </a:ext>
            </a:extLst>
          </p:cNvPr>
          <p:cNvSpPr txBox="1"/>
          <p:nvPr/>
        </p:nvSpPr>
        <p:spPr>
          <a:xfrm>
            <a:off x="1923640" y="3607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t=0.3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6373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Аксоны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6A31D9-1E95-495D-8313-D068CC587398}"/>
              </a:ext>
            </a:extLst>
          </p:cNvPr>
          <p:cNvSpPr txBox="1"/>
          <p:nvPr/>
        </p:nvSpPr>
        <p:spPr>
          <a:xfrm>
            <a:off x="683568" y="1124744"/>
            <a:ext cx="8064896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b="1" dirty="0" err="1"/>
              <a:t>Немиелинированные</a:t>
            </a:r>
            <a:r>
              <a:rPr lang="ru-RU" sz="2000" dirty="0"/>
              <a:t> – открытая мембрана, как на теле нейрона. Описываются кабельным уравнением. Сигнал быстро затухает.</a:t>
            </a:r>
          </a:p>
          <a:p>
            <a:pPr>
              <a:spcBef>
                <a:spcPts val="600"/>
              </a:spcBef>
            </a:pPr>
            <a:r>
              <a:rPr lang="ru-RU" sz="2000" b="1" dirty="0" err="1"/>
              <a:t>Миелинированные</a:t>
            </a:r>
            <a:r>
              <a:rPr lang="ru-RU" sz="2000" dirty="0"/>
              <a:t> – покрыты защитной оболочкой из миелина. Сигнал распространяется на большие расстояния.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AA4643-D07C-43C0-90AF-87089DE3A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627800"/>
            <a:ext cx="3820968" cy="38209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E6FFC4-A53E-4D34-9226-1ECA247A0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308990"/>
            <a:ext cx="3487093" cy="17105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B7894B-D1A1-4120-86D4-713B89F1A05D}"/>
              </a:ext>
            </a:extLst>
          </p:cNvPr>
          <p:cNvSpPr txBox="1"/>
          <p:nvPr/>
        </p:nvSpPr>
        <p:spPr>
          <a:xfrm>
            <a:off x="6156176" y="3124915"/>
            <a:ext cx="19979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Распределение </a:t>
            </a:r>
            <a:r>
              <a:rPr lang="en-US" sz="2000" b="1" dirty="0"/>
              <a:t>Na </a:t>
            </a:r>
            <a:r>
              <a:rPr lang="ru-RU" sz="2000" b="1" dirty="0"/>
              <a:t>(зеленый) и К (красный)</a:t>
            </a:r>
          </a:p>
        </p:txBody>
      </p:sp>
    </p:spTree>
    <p:extLst>
      <p:ext uri="{BB962C8B-B14F-4D97-AF65-F5344CB8AC3E}">
        <p14:creationId xmlns:p14="http://schemas.microsoft.com/office/powerpoint/2010/main" val="1896180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Распространение активности в дендритах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3F2239F-C2D4-4DEE-A80E-E409E601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46" y="1095100"/>
            <a:ext cx="3609975" cy="482917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AA610C-73CD-46FD-8D4E-AE298C95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836" y="778396"/>
            <a:ext cx="2600727" cy="5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1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Составные модели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B4877-196D-4E85-8175-7A6E04C39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98411"/>
            <a:ext cx="4644328" cy="2195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7E036-A66D-4456-A5D3-A55AB9D7A1BB}"/>
              </a:ext>
            </a:extLst>
          </p:cNvPr>
          <p:cNvSpPr txBox="1"/>
          <p:nvPr/>
        </p:nvSpPr>
        <p:spPr>
          <a:xfrm>
            <a:off x="899592" y="3520912"/>
            <a:ext cx="74991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Модели, описывающие сложную топологию аксонов и дендритов называются составными (</a:t>
            </a:r>
            <a:r>
              <a:rPr lang="en-US" sz="2000" dirty="0"/>
              <a:t>compartmental)</a:t>
            </a:r>
          </a:p>
          <a:p>
            <a:endParaRPr lang="ru-RU" sz="2000" dirty="0"/>
          </a:p>
          <a:p>
            <a:r>
              <a:rPr lang="ru-RU" sz="2000" b="1" dirty="0"/>
              <a:t>Средства моделирования:</a:t>
            </a:r>
          </a:p>
          <a:p>
            <a:r>
              <a:rPr lang="en-US" sz="2000" dirty="0"/>
              <a:t>NEURON (https://www.neuron.yale.edu/neuron/)</a:t>
            </a:r>
          </a:p>
          <a:p>
            <a:r>
              <a:rPr lang="en-US" sz="2000" dirty="0"/>
              <a:t>GENESIS (http://www.genesis-sim.org/) </a:t>
            </a:r>
          </a:p>
          <a:p>
            <a:endParaRPr lang="en-US" sz="2000" dirty="0"/>
          </a:p>
          <a:p>
            <a:r>
              <a:rPr lang="ru-RU" sz="2000" b="1" dirty="0"/>
              <a:t>Банк моделей:</a:t>
            </a:r>
          </a:p>
          <a:p>
            <a:r>
              <a:rPr lang="en-US" sz="2000" dirty="0"/>
              <a:t>https://senselab.med.yale.edu/MicroCircuitDB/default.cshtml</a:t>
            </a:r>
            <a:endParaRPr lang="ru-RU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6704351-D371-4C04-96A3-53BF1EAEE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342203"/>
            <a:ext cx="3544009" cy="15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8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Один нейрон = персептрон?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49E53-C017-4321-B864-A4E39A425766}"/>
              </a:ext>
            </a:extLst>
          </p:cNvPr>
          <p:cNvSpPr txBox="1"/>
          <p:nvPr/>
        </p:nvSpPr>
        <p:spPr>
          <a:xfrm>
            <a:off x="683568" y="5619922"/>
            <a:ext cx="78668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Moldwin</a:t>
            </a:r>
            <a:r>
              <a:rPr lang="en-US" dirty="0"/>
              <a:t>, T., &amp; </a:t>
            </a:r>
            <a:r>
              <a:rPr lang="en-US" dirty="0" err="1"/>
              <a:t>Segev</a:t>
            </a:r>
            <a:r>
              <a:rPr lang="en-US" dirty="0"/>
              <a:t>, I. (2020). Perceptron learning and classification in a modeled cortical pyramidal cell. </a:t>
            </a:r>
            <a:r>
              <a:rPr lang="en-US" i="1" dirty="0"/>
              <a:t>Frontiers in computational neuroscience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, 33.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50FC337-4F73-4594-AD1B-378670D3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3182" y="951747"/>
            <a:ext cx="3402310" cy="44841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E610E02-4ABD-4CCA-864E-7BCD625F5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810097"/>
            <a:ext cx="3951079" cy="223224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17B324-CBBE-4EE1-ACB9-492283A8B7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636912"/>
            <a:ext cx="2023310" cy="258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0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 по биофизическим моделям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CEFEE-B7F1-45A9-9EF0-72B0B738C3EA}"/>
              </a:ext>
            </a:extLst>
          </p:cNvPr>
          <p:cNvSpPr txBox="1"/>
          <p:nvPr/>
        </p:nvSpPr>
        <p:spPr>
          <a:xfrm>
            <a:off x="1043608" y="1128892"/>
            <a:ext cx="749917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Модель </a:t>
            </a:r>
            <a:r>
              <a:rPr lang="en-US" sz="2200" b="1" dirty="0"/>
              <a:t>I&amp;F</a:t>
            </a:r>
            <a:r>
              <a:rPr lang="ru-RU" sz="2200" b="1" dirty="0"/>
              <a:t> и ее модификации: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простые нейроны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легко моделировать поведение больших сетей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есть аналитические предсказания для поведения популяции нейронов с разными паттернами связности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понятно, как параметры модели влияют на поведение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/>
          </a:p>
          <a:p>
            <a:endParaRPr lang="ru-RU" sz="2200" dirty="0"/>
          </a:p>
          <a:p>
            <a:r>
              <a:rPr lang="ru-RU" sz="2200" b="1" dirty="0"/>
              <a:t>Биофизические модели: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биологически адекватны – элементы модели соответствуют измеримым характеристикам нейронов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вычислительно тяжело моделировать большие сетей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/>
              <a:t>из-за большого количества параметров от сложной модели трудно добиться предсказуемого поведения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867842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Ионные каналы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683569" y="734243"/>
            <a:ext cx="750294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Ионные каналы</a:t>
            </a:r>
            <a:r>
              <a:rPr lang="en-US" sz="2000" u="sng" dirty="0"/>
              <a:t> (ion channels)</a:t>
            </a:r>
            <a:r>
              <a:rPr lang="ru-RU" sz="2000" dirty="0"/>
              <a:t> – белковые молекулы, которые образуют поры в мембране и способны избирательно пропускать ионы, когда находятся в открытом состоянии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47B9C45-1F8E-4F9B-844C-5BB443B3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2208982"/>
            <a:ext cx="2819400" cy="391477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E6AA29F2-BEF9-499F-BF0B-00DB095E0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2280419"/>
            <a:ext cx="4392487" cy="35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555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Вычислительное моделирование мозга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B183897-3BB0-441A-B70A-5BC4561A4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47082"/>
            <a:ext cx="1368152" cy="1368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BA900-33A6-4BDF-840B-CFB7A4959C08}"/>
              </a:ext>
            </a:extLst>
          </p:cNvPr>
          <p:cNvSpPr txBox="1"/>
          <p:nvPr/>
        </p:nvSpPr>
        <p:spPr>
          <a:xfrm>
            <a:off x="2806824" y="1200880"/>
            <a:ext cx="5365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Human Brain Project</a:t>
            </a:r>
          </a:p>
          <a:p>
            <a:r>
              <a:rPr lang="en-US" sz="2000" dirty="0"/>
              <a:t>https://www.humanbrainproject.eu/en/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325668B-978C-443F-8B9D-59C21712BE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0" t="10800" r="8263" b="9401"/>
          <a:stretch/>
        </p:blipFill>
        <p:spPr>
          <a:xfrm>
            <a:off x="719572" y="3809210"/>
            <a:ext cx="3528392" cy="199127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15049E-2BEE-4F0F-8536-6791D6608E93}"/>
              </a:ext>
            </a:extLst>
          </p:cNvPr>
          <p:cNvSpPr txBox="1"/>
          <p:nvPr/>
        </p:nvSpPr>
        <p:spPr>
          <a:xfrm>
            <a:off x="539552" y="5961492"/>
            <a:ext cx="8443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https://www.epfl.ch/research/domains/bluebrain/blue-brains-scientific-milestones/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C6289E-9CC9-4FA8-A321-E9568978733C}"/>
              </a:ext>
            </a:extLst>
          </p:cNvPr>
          <p:cNvSpPr txBox="1"/>
          <p:nvPr/>
        </p:nvSpPr>
        <p:spPr>
          <a:xfrm>
            <a:off x="672838" y="2516154"/>
            <a:ext cx="42942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Blue Brain Project</a:t>
            </a:r>
          </a:p>
          <a:p>
            <a:r>
              <a:rPr lang="ru-RU" sz="2000" dirty="0"/>
              <a:t>Цель – детальная реконструкция и моделирование мозга мыши от отдельных нейронов до всей сети</a:t>
            </a:r>
            <a:endParaRPr lang="en-US" sz="200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BF66DA6-0E60-42D5-AF6D-78582F8FE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80" y="2152259"/>
            <a:ext cx="2670048" cy="29786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34547E9-8B1D-427F-AA1C-FCF249DF9428}"/>
              </a:ext>
            </a:extLst>
          </p:cNvPr>
          <p:cNvSpPr txBox="1"/>
          <p:nvPr/>
        </p:nvSpPr>
        <p:spPr>
          <a:xfrm>
            <a:off x="6228184" y="52919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Henry </a:t>
            </a:r>
            <a:r>
              <a:rPr lang="en-US" b="1" dirty="0" err="1"/>
              <a:t>Markram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96168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27BC0D9-E2FB-4EFC-AE71-A11B91C7F81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1268760"/>
            <a:ext cx="7978519" cy="3739554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C50D8F0-A728-4AD9-AB4D-638886AACF05}"/>
              </a:ext>
            </a:extLst>
          </p:cNvPr>
          <p:cNvSpPr/>
          <p:nvPr/>
        </p:nvSpPr>
        <p:spPr>
          <a:xfrm>
            <a:off x="2411760" y="5576704"/>
            <a:ext cx="50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en-US" dirty="0">
                <a:latin typeface="Times New Roman" panose="02020603050405020304" pitchFamily="18" charset="0"/>
              </a:rPr>
              <a:t> (2003) Simple Model of Spiking Neurons</a:t>
            </a:r>
            <a:endParaRPr lang="ru-RU" dirty="0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EF1C0F99-21F2-40C8-8EFC-7725088B822B}"/>
              </a:ext>
            </a:extLst>
          </p:cNvPr>
          <p:cNvSpPr/>
          <p:nvPr/>
        </p:nvSpPr>
        <p:spPr>
          <a:xfrm>
            <a:off x="2123728" y="3861048"/>
            <a:ext cx="2016224" cy="504056"/>
          </a:xfrm>
          <a:prstGeom prst="ellipse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6813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F02BDECF-EC5B-4AFC-B661-7C6B70A162BA}"/>
              </a:ext>
            </a:extLst>
          </p:cNvPr>
          <p:cNvSpPr/>
          <p:nvPr/>
        </p:nvSpPr>
        <p:spPr>
          <a:xfrm>
            <a:off x="323528" y="1462308"/>
            <a:ext cx="8496944" cy="38945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Предложена в 2003 как модель </a:t>
            </a:r>
            <a:r>
              <a:rPr lang="ru-RU" sz="2400" dirty="0" err="1">
                <a:cs typeface="Times New Roman" pitchFamily="18" charset="0"/>
              </a:rPr>
              <a:t>кортексного</a:t>
            </a:r>
            <a:r>
              <a:rPr lang="ru-RU" sz="2400" dirty="0">
                <a:cs typeface="Times New Roman" pitchFamily="18" charset="0"/>
              </a:rPr>
              <a:t> нейрона. </a:t>
            </a:r>
          </a:p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Позволяет моделировать большое разнообразие активности с вычислительной сложностью, не сильно превышающей </a:t>
            </a:r>
            <a:r>
              <a:rPr lang="en-US" sz="2400" dirty="0">
                <a:cs typeface="Times New Roman" pitchFamily="18" charset="0"/>
              </a:rPr>
              <a:t>I&amp;F</a:t>
            </a:r>
            <a:endParaRPr lang="ru-RU" sz="2400" dirty="0">
              <a:cs typeface="Times New Roman" pitchFamily="18" charset="0"/>
            </a:endParaRPr>
          </a:p>
          <a:p>
            <a:pPr marL="442913" lvl="1">
              <a:lnSpc>
                <a:spcPct val="130000"/>
              </a:lnSpc>
            </a:pPr>
            <a:endParaRPr lang="ru-RU" sz="2400" dirty="0">
              <a:cs typeface="Times New Roman" pitchFamily="18" charset="0"/>
            </a:endParaRPr>
          </a:p>
          <a:p>
            <a:pPr marL="442913" lvl="1">
              <a:lnSpc>
                <a:spcPct val="130000"/>
              </a:lnSpc>
            </a:pPr>
            <a:r>
              <a:rPr lang="ru-RU" sz="2400" dirty="0">
                <a:cs typeface="Times New Roman" pitchFamily="18" charset="0"/>
              </a:rPr>
              <a:t>Модель комбинирует квадратичную </a:t>
            </a:r>
            <a:r>
              <a:rPr lang="en-US" sz="2400" dirty="0">
                <a:cs typeface="Times New Roman" pitchFamily="18" charset="0"/>
              </a:rPr>
              <a:t>I&amp;F </a:t>
            </a:r>
            <a:r>
              <a:rPr lang="ru-RU" sz="2400" dirty="0">
                <a:cs typeface="Times New Roman" pitchFamily="18" charset="0"/>
              </a:rPr>
              <a:t>и динамику «усталости» мембраны. </a:t>
            </a:r>
          </a:p>
          <a:p>
            <a:pPr marL="442913" lvl="1">
              <a:lnSpc>
                <a:spcPct val="130000"/>
              </a:lnSpc>
            </a:pPr>
            <a:r>
              <a:rPr lang="en-US" sz="2400" dirty="0">
                <a:cs typeface="Times New Roman" pitchFamily="18" charset="0"/>
              </a:rPr>
              <a:t>Adaptive Exponential I&amp;F </a:t>
            </a:r>
            <a:r>
              <a:rPr lang="ru-RU" sz="2400" dirty="0">
                <a:cs typeface="Times New Roman" pitchFamily="18" charset="0"/>
              </a:rPr>
              <a:t>похожа на модель </a:t>
            </a:r>
            <a:r>
              <a:rPr lang="ru-RU" sz="2400" dirty="0" err="1">
                <a:cs typeface="Times New Roman" pitchFamily="18" charset="0"/>
              </a:rPr>
              <a:t>Ижикевича</a:t>
            </a:r>
            <a:endParaRPr lang="ru-RU" sz="2400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558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активности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F7BDDB-BE84-47D1-8974-0F7A2E900A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20000"/>
          </a:blip>
          <a:stretch>
            <a:fillRect/>
          </a:stretch>
        </p:blipFill>
        <p:spPr>
          <a:xfrm>
            <a:off x="899592" y="909458"/>
            <a:ext cx="7453125" cy="53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766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активности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93E4D4-5BE1-497F-81FD-048C7F7C36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contrast="20000"/>
          </a:blip>
          <a:stretch>
            <a:fillRect/>
          </a:stretch>
        </p:blipFill>
        <p:spPr>
          <a:xfrm>
            <a:off x="755576" y="1340768"/>
            <a:ext cx="7867572" cy="3888432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4234528-6446-4E21-891E-C68A27637117}"/>
              </a:ext>
            </a:extLst>
          </p:cNvPr>
          <p:cNvSpPr/>
          <p:nvPr/>
        </p:nvSpPr>
        <p:spPr>
          <a:xfrm>
            <a:off x="1285651" y="5964649"/>
            <a:ext cx="6572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en-US" dirty="0">
                <a:latin typeface="Times New Roman" panose="02020603050405020304" pitchFamily="18" charset="0"/>
              </a:rPr>
              <a:t> (2004) </a:t>
            </a:r>
            <a:r>
              <a:rPr lang="en-US" dirty="0"/>
              <a:t>Which Model to Use for Cortical Spiking Neurons?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8657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Формальная модель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F0470B9-41E3-4A20-A598-C25C231D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-20000" contrast="40000"/>
          </a:blip>
          <a:srcRect l="1606" t="4977" r="3645"/>
          <a:stretch>
            <a:fillRect/>
          </a:stretch>
        </p:blipFill>
        <p:spPr>
          <a:xfrm>
            <a:off x="2555776" y="1124744"/>
            <a:ext cx="4248472" cy="895784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07DCE522-7678-42B8-A049-F22C7628F849}"/>
              </a:ext>
            </a:extLst>
          </p:cNvPr>
          <p:cNvSpPr/>
          <p:nvPr/>
        </p:nvSpPr>
        <p:spPr>
          <a:xfrm>
            <a:off x="775010" y="2912458"/>
            <a:ext cx="8208912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363" indent="-360363"/>
            <a:r>
              <a:rPr lang="en-US" sz="2000" dirty="0">
                <a:cs typeface="Times New Roman" pitchFamily="18" charset="0"/>
              </a:rPr>
              <a:t>v – </a:t>
            </a:r>
            <a:r>
              <a:rPr lang="ru-RU" sz="2000" dirty="0">
                <a:cs typeface="Times New Roman" pitchFamily="18" charset="0"/>
              </a:rPr>
              <a:t>мембранный потенциал, </a:t>
            </a:r>
            <a:r>
              <a:rPr lang="en-US" sz="2000" dirty="0">
                <a:cs typeface="Times New Roman" pitchFamily="18" charset="0"/>
              </a:rPr>
              <a:t>v’ = dv/</a:t>
            </a:r>
            <a:r>
              <a:rPr lang="en-US" sz="2000" dirty="0" err="1">
                <a:cs typeface="Times New Roman" pitchFamily="18" charset="0"/>
              </a:rPr>
              <a:t>dt</a:t>
            </a:r>
            <a:endParaRPr lang="en-US" sz="2000" dirty="0">
              <a:cs typeface="Times New Roman" pitchFamily="18" charset="0"/>
            </a:endParaRP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u – </a:t>
            </a:r>
            <a:r>
              <a:rPr lang="ru-RU" sz="2000" dirty="0">
                <a:cs typeface="Times New Roman" pitchFamily="18" charset="0"/>
              </a:rPr>
              <a:t>характеризует восстановление мембраны, которое связано с инактивацией </a:t>
            </a:r>
            <a:r>
              <a:rPr lang="en-US" sz="2000" dirty="0">
                <a:cs typeface="Times New Roman" pitchFamily="18" charset="0"/>
              </a:rPr>
              <a:t>Na</a:t>
            </a:r>
            <a:r>
              <a:rPr lang="en-US" sz="2000" baseline="30000" dirty="0">
                <a:cs typeface="Times New Roman" pitchFamily="18" charset="0"/>
              </a:rPr>
              <a:t>+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ru-RU" sz="2000" dirty="0">
                <a:cs typeface="Times New Roman" pitchFamily="18" charset="0"/>
              </a:rPr>
              <a:t>и активацией </a:t>
            </a:r>
            <a:r>
              <a:rPr lang="en-US" sz="2000" dirty="0">
                <a:cs typeface="Times New Roman" pitchFamily="18" charset="0"/>
              </a:rPr>
              <a:t>K</a:t>
            </a:r>
            <a:r>
              <a:rPr lang="en-US" sz="2000" baseline="30000" dirty="0">
                <a:cs typeface="Times New Roman" pitchFamily="18" charset="0"/>
              </a:rPr>
              <a:t>+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ru-RU" sz="2000" dirty="0">
                <a:cs typeface="Times New Roman" pitchFamily="18" charset="0"/>
              </a:rPr>
              <a:t>каналов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I – </a:t>
            </a:r>
            <a:r>
              <a:rPr lang="ru-RU" sz="2000" dirty="0">
                <a:cs typeface="Times New Roman" pitchFamily="18" charset="0"/>
              </a:rPr>
              <a:t>внешний ток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c –</a:t>
            </a:r>
            <a:r>
              <a:rPr lang="ru-RU" sz="2000" dirty="0">
                <a:cs typeface="Times New Roman" pitchFamily="18" charset="0"/>
              </a:rPr>
              <a:t> точка «перезагрузки» потенциала. Происходит на «вершине» спайка, в отличие </a:t>
            </a:r>
            <a:r>
              <a:rPr lang="en-US" sz="2000" dirty="0">
                <a:cs typeface="Times New Roman" pitchFamily="18" charset="0"/>
              </a:rPr>
              <a:t>I&amp;F</a:t>
            </a:r>
            <a:r>
              <a:rPr lang="ru-RU" sz="2000" dirty="0">
                <a:cs typeface="Times New Roman" pitchFamily="18" charset="0"/>
              </a:rPr>
              <a:t>.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a – </a:t>
            </a:r>
            <a:r>
              <a:rPr lang="ru-RU" sz="2000" dirty="0">
                <a:cs typeface="Times New Roman" pitchFamily="18" charset="0"/>
              </a:rPr>
              <a:t>скорость восстановления мембраны. </a:t>
            </a:r>
          </a:p>
          <a:p>
            <a:pPr marL="360363" indent="-360363"/>
            <a:r>
              <a:rPr lang="en-US" sz="2000" dirty="0">
                <a:cs typeface="Times New Roman" pitchFamily="18" charset="0"/>
              </a:rPr>
              <a:t>b – </a:t>
            </a:r>
            <a:r>
              <a:rPr lang="ru-RU" sz="2000" dirty="0">
                <a:cs typeface="Times New Roman" pitchFamily="18" charset="0"/>
              </a:rPr>
              <a:t>чувствительность к подпороговым колебаниям потенциала. </a:t>
            </a:r>
          </a:p>
          <a:p>
            <a:pPr marL="360363" indent="-360363"/>
            <a:endParaRPr lang="ru-RU" sz="2000" dirty="0">
              <a:cs typeface="Times New Roman" pitchFamily="18" charset="0"/>
            </a:endParaRPr>
          </a:p>
          <a:p>
            <a:pPr marL="360363" indent="-360363"/>
            <a:r>
              <a:rPr lang="ru-RU" sz="2000" dirty="0">
                <a:cs typeface="Times New Roman" pitchFamily="18" charset="0"/>
              </a:rPr>
              <a:t>В модели нет фиксированного порога, меняется от -55 мВ до -40 мВ</a:t>
            </a:r>
            <a:endParaRPr lang="ru-RU" sz="20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C756BEB-C89D-47C6-9946-2E0C702D94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-20000" contrast="40000"/>
          </a:blip>
          <a:srcRect t="8671"/>
          <a:stretch>
            <a:fillRect/>
          </a:stretch>
        </p:blipFill>
        <p:spPr>
          <a:xfrm>
            <a:off x="2625900" y="2185276"/>
            <a:ext cx="3927300" cy="59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17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модели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A2C8E35-4106-4A02-976C-CA83120423C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67332" y="972920"/>
            <a:ext cx="4212468" cy="326111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543140B-DE93-4B42-9229-44550B6EAE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-20000" contrast="40000"/>
          </a:blip>
          <a:srcRect l="16646" t="3514" r="28754" b="46979"/>
          <a:stretch/>
        </p:blipFill>
        <p:spPr>
          <a:xfrm>
            <a:off x="1043608" y="4941168"/>
            <a:ext cx="2448272" cy="466706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830817-BA47-47DF-8AEB-27DE13FB7BBA}"/>
              </a:ext>
            </a:extLst>
          </p:cNvPr>
          <p:cNvSpPr/>
          <p:nvPr/>
        </p:nvSpPr>
        <p:spPr>
          <a:xfrm>
            <a:off x="3786036" y="4745729"/>
            <a:ext cx="51064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ru-RU" sz="2000" dirty="0">
                <a:cs typeface="Times New Roman" pitchFamily="18" charset="0"/>
              </a:rPr>
              <a:t>параметры подобраны по форме спайка </a:t>
            </a:r>
            <a:r>
              <a:rPr lang="ru-RU" sz="2000" dirty="0" err="1">
                <a:cs typeface="Times New Roman" pitchFamily="18" charset="0"/>
              </a:rPr>
              <a:t>кортексного</a:t>
            </a:r>
            <a:r>
              <a:rPr lang="ru-RU" sz="2000" dirty="0">
                <a:cs typeface="Times New Roman" pitchFamily="18" charset="0"/>
              </a:rPr>
              <a:t> нейрона. Соответствует квадратичной </a:t>
            </a:r>
            <a:r>
              <a:rPr lang="en-US" sz="2000" dirty="0">
                <a:cs typeface="Times New Roman" pitchFamily="18" charset="0"/>
              </a:rPr>
              <a:t>I&amp;F</a:t>
            </a:r>
            <a:r>
              <a:rPr lang="ru-RU" sz="2000" dirty="0">
                <a:cs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604979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и типы активности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5377C04-8CA9-4D61-88CB-753D3BBED79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43000"/>
            <a:ext cx="2869584" cy="265911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F4D3CDE-D21E-4507-9EE6-4F8C200C472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0810" y="1143000"/>
            <a:ext cx="2808312" cy="265911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FCDCD31-6D98-438A-A05A-55CAFDF8AEA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524" y="4221088"/>
            <a:ext cx="8568952" cy="1883909"/>
          </a:xfrm>
          <a:prstGeom prst="rect">
            <a:avLst/>
          </a:prstGeom>
        </p:spPr>
      </p:pic>
      <p:sp>
        <p:nvSpPr>
          <p:cNvPr id="26" name="Овал 25">
            <a:extLst>
              <a:ext uri="{FF2B5EF4-FFF2-40B4-BE49-F238E27FC236}">
                <a16:creationId xmlns:a16="http://schemas.microsoft.com/office/drawing/2014/main" id="{E8B443FF-D7C0-4B32-A52D-B8DA12BB0C52}"/>
              </a:ext>
            </a:extLst>
          </p:cNvPr>
          <p:cNvSpPr/>
          <p:nvPr/>
        </p:nvSpPr>
        <p:spPr>
          <a:xfrm rot="5400000">
            <a:off x="2550408" y="1346136"/>
            <a:ext cx="504055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8BBB9075-3970-462F-BB0E-FD590ECFE048}"/>
              </a:ext>
            </a:extLst>
          </p:cNvPr>
          <p:cNvSpPr/>
          <p:nvPr/>
        </p:nvSpPr>
        <p:spPr>
          <a:xfrm rot="5400000">
            <a:off x="6791616" y="1652171"/>
            <a:ext cx="396042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5D0C655-AFDC-4F22-80DF-BBE9A53E3E44}"/>
              </a:ext>
            </a:extLst>
          </p:cNvPr>
          <p:cNvSpPr/>
          <p:nvPr/>
        </p:nvSpPr>
        <p:spPr>
          <a:xfrm>
            <a:off x="7452320" y="3429000"/>
            <a:ext cx="9489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, мВ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55250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Параметры и типы активности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C2DA7DE-020B-400A-A870-EE059BBBBD8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1143000"/>
            <a:ext cx="2869584" cy="265911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1C7BF4-EF13-4B78-8A9D-1822AF2816D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30810" y="1143000"/>
            <a:ext cx="2808312" cy="2659110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6CA0F9DA-E38E-4663-ABD2-90579A44DE93}"/>
              </a:ext>
            </a:extLst>
          </p:cNvPr>
          <p:cNvSpPr/>
          <p:nvPr/>
        </p:nvSpPr>
        <p:spPr>
          <a:xfrm rot="5400000">
            <a:off x="2374148" y="563176"/>
            <a:ext cx="917847" cy="22215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D8B44CE1-583E-499D-BDAA-5C2F2B358995}"/>
              </a:ext>
            </a:extLst>
          </p:cNvPr>
          <p:cNvSpPr/>
          <p:nvPr/>
        </p:nvSpPr>
        <p:spPr>
          <a:xfrm rot="5400000">
            <a:off x="6678235" y="2366883"/>
            <a:ext cx="396042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545FE9D-FEFF-45A0-B7CA-2661BBB38B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7544" y="3861048"/>
            <a:ext cx="8511419" cy="2122356"/>
          </a:xfrm>
          <a:prstGeom prst="rect">
            <a:avLst/>
          </a:prstGeom>
        </p:spPr>
      </p:pic>
      <p:sp>
        <p:nvSpPr>
          <p:cNvPr id="21" name="Овал 20">
            <a:extLst>
              <a:ext uri="{FF2B5EF4-FFF2-40B4-BE49-F238E27FC236}">
                <a16:creationId xmlns:a16="http://schemas.microsoft.com/office/drawing/2014/main" id="{993EBE4A-BBC3-4F25-96EA-FEB0868F25BA}"/>
              </a:ext>
            </a:extLst>
          </p:cNvPr>
          <p:cNvSpPr/>
          <p:nvPr/>
        </p:nvSpPr>
        <p:spPr>
          <a:xfrm rot="5400000">
            <a:off x="6174179" y="2906941"/>
            <a:ext cx="39604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54E17F4-DD39-4465-8663-8300E9F4853A}"/>
              </a:ext>
            </a:extLst>
          </p:cNvPr>
          <p:cNvSpPr/>
          <p:nvPr/>
        </p:nvSpPr>
        <p:spPr>
          <a:xfrm>
            <a:off x="7524328" y="3429000"/>
            <a:ext cx="79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, мВ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03224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Пример. Синхронные колебания в </a:t>
            </a:r>
            <a:r>
              <a:rPr lang="ru-RU" sz="3000" b="1" dirty="0" err="1">
                <a:solidFill>
                  <a:schemeClr val="bg1"/>
                </a:solidFill>
              </a:rPr>
              <a:t>кортексе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98665D6-8760-4BAA-B44F-E63E93A105E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872447"/>
            <a:ext cx="5976664" cy="5436873"/>
          </a:xfrm>
          <a:prstGeom prst="rect">
            <a:avLst/>
          </a:prstGeom>
        </p:spPr>
      </p:pic>
      <p:sp>
        <p:nvSpPr>
          <p:cNvPr id="10" name="Правая фигурная скобка 9">
            <a:extLst>
              <a:ext uri="{FF2B5EF4-FFF2-40B4-BE49-F238E27FC236}">
                <a16:creationId xmlns:a16="http://schemas.microsoft.com/office/drawing/2014/main" id="{67A40F0C-B6A9-4B83-BFB8-A1ACECDD0B8E}"/>
              </a:ext>
            </a:extLst>
          </p:cNvPr>
          <p:cNvSpPr/>
          <p:nvPr/>
        </p:nvSpPr>
        <p:spPr>
          <a:xfrm>
            <a:off x="6084168" y="1412776"/>
            <a:ext cx="360040" cy="64312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авая фигурная скобка 10">
            <a:extLst>
              <a:ext uri="{FF2B5EF4-FFF2-40B4-BE49-F238E27FC236}">
                <a16:creationId xmlns:a16="http://schemas.microsoft.com/office/drawing/2014/main" id="{EA3B5CCD-BA4A-4742-856A-A90BB21ED1F8}"/>
              </a:ext>
            </a:extLst>
          </p:cNvPr>
          <p:cNvSpPr/>
          <p:nvPr/>
        </p:nvSpPr>
        <p:spPr>
          <a:xfrm rot="10800000" flipH="1">
            <a:off x="6084169" y="2132856"/>
            <a:ext cx="432047" cy="2592288"/>
          </a:xfrm>
          <a:prstGeom prst="righ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377C987-FCFF-4983-82E7-969AB05D592A}"/>
              </a:ext>
            </a:extLst>
          </p:cNvPr>
          <p:cNvSpPr/>
          <p:nvPr/>
        </p:nvSpPr>
        <p:spPr>
          <a:xfrm>
            <a:off x="6588224" y="1137643"/>
            <a:ext cx="221394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cs typeface="Times New Roman" pitchFamily="18" charset="0"/>
              </a:rPr>
              <a:t>Тормозные нейроны</a:t>
            </a:r>
          </a:p>
          <a:p>
            <a:r>
              <a:rPr lang="ru-RU" dirty="0">
                <a:cs typeface="Times New Roman" pitchFamily="18" charset="0"/>
              </a:rPr>
              <a:t>20%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Fast spiking (FS)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Low-threshold spiking (LTS)</a:t>
            </a:r>
            <a:endParaRPr lang="ru-RU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C715D68-C570-4F95-81A5-E971F0C9693F}"/>
              </a:ext>
            </a:extLst>
          </p:cNvPr>
          <p:cNvSpPr/>
          <p:nvPr/>
        </p:nvSpPr>
        <p:spPr>
          <a:xfrm>
            <a:off x="6441621" y="2815768"/>
            <a:ext cx="273889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cs typeface="Times New Roman" pitchFamily="18" charset="0"/>
              </a:rPr>
              <a:t>Возбуждающие нейроны</a:t>
            </a:r>
          </a:p>
          <a:p>
            <a:r>
              <a:rPr lang="ru-RU" dirty="0">
                <a:cs typeface="Times New Roman" pitchFamily="18" charset="0"/>
              </a:rPr>
              <a:t>80%</a:t>
            </a:r>
            <a:endParaRPr lang="en-US" dirty="0"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Regular spiking (RS)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Intrinsically bursting (IB)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Times New Roman" pitchFamily="18" charset="0"/>
              </a:rPr>
              <a:t>Chattering (CH)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485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ионными каналами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454B0D9-8087-4002-90C2-95C505B1F9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63"/>
          <a:stretch/>
        </p:blipFill>
        <p:spPr>
          <a:xfrm>
            <a:off x="4860032" y="845862"/>
            <a:ext cx="4038701" cy="223462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451409-1C0D-4B5C-A4FF-E7459F8D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704827"/>
            <a:ext cx="3898693" cy="25495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8562ED-2800-4D06-8E31-1962C73188DC}"/>
              </a:ext>
            </a:extLst>
          </p:cNvPr>
          <p:cNvSpPr txBox="1"/>
          <p:nvPr/>
        </p:nvSpPr>
        <p:spPr>
          <a:xfrm>
            <a:off x="385275" y="1230668"/>
            <a:ext cx="4578236" cy="4785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Потенциал-зависимые</a:t>
            </a:r>
            <a:r>
              <a:rPr lang="ru-RU" sz="2000" dirty="0"/>
              <a:t> (</a:t>
            </a:r>
            <a:r>
              <a:rPr lang="en-US" sz="2000" dirty="0"/>
              <a:t>voltage-gated)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Реагируют на изменения мембранного потенциала. </a:t>
            </a:r>
          </a:p>
          <a:p>
            <a:pPr>
              <a:spcBef>
                <a:spcPts val="600"/>
              </a:spcBef>
            </a:pPr>
            <a:r>
              <a:rPr lang="ru-RU" sz="2000" u="sng" dirty="0" err="1"/>
              <a:t>Лиганд</a:t>
            </a:r>
            <a:r>
              <a:rPr lang="ru-RU" sz="2000" u="sng" dirty="0"/>
              <a:t>-активируемые</a:t>
            </a:r>
            <a:r>
              <a:rPr lang="ru-RU" sz="2000" dirty="0"/>
              <a:t> (</a:t>
            </a:r>
            <a:r>
              <a:rPr lang="en-US" sz="2000" dirty="0"/>
              <a:t>ligand-gated)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Управляются молекулами </a:t>
            </a:r>
            <a:r>
              <a:rPr lang="ru-RU" sz="2000" dirty="0" err="1"/>
              <a:t>нейротрансмиттеров</a:t>
            </a:r>
            <a:r>
              <a:rPr lang="ru-RU" sz="2000" dirty="0"/>
              <a:t>. 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Независимые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Всегда находятся в открытом состоянии. </a:t>
            </a:r>
          </a:p>
          <a:p>
            <a:pPr>
              <a:spcBef>
                <a:spcPts val="600"/>
              </a:spcBef>
            </a:pP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Активируемые </a:t>
            </a:r>
            <a:r>
              <a:rPr lang="ru-RU" sz="2000" dirty="0" err="1"/>
              <a:t>внутриклеточно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 err="1"/>
              <a:t>Механо</a:t>
            </a:r>
            <a:r>
              <a:rPr lang="ru-RU" sz="2000" dirty="0"/>
              <a:t>-, </a:t>
            </a:r>
            <a:r>
              <a:rPr lang="ru-RU" sz="2000" dirty="0" err="1"/>
              <a:t>температуро</a:t>
            </a:r>
            <a:r>
              <a:rPr lang="ru-RU" sz="2000" dirty="0"/>
              <a:t>-, свето-чувствительные и др.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0369890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 по модели </a:t>
            </a:r>
            <a:r>
              <a:rPr lang="ru-RU" sz="3000" b="1" dirty="0" err="1">
                <a:solidFill>
                  <a:schemeClr val="bg1"/>
                </a:solidFill>
              </a:rPr>
              <a:t>Ижикевича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BAB3525-CF54-494C-B585-7A86BE4A370B}"/>
              </a:ext>
            </a:extLst>
          </p:cNvPr>
          <p:cNvSpPr/>
          <p:nvPr/>
        </p:nvSpPr>
        <p:spPr>
          <a:xfrm>
            <a:off x="611560" y="1340768"/>
            <a:ext cx="8208912" cy="3365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2200" dirty="0"/>
              <a:t>Простейшая из возможных для данного поведения. </a:t>
            </a:r>
            <a:endParaRPr lang="ru-RU" sz="2200" baseline="30000" dirty="0"/>
          </a:p>
          <a:p>
            <a:pPr marL="342900" indent="-342900">
              <a:buAutoNum type="arabicPeriod"/>
            </a:pPr>
            <a:endParaRPr lang="en-US" sz="2200" baseline="30000" dirty="0"/>
          </a:p>
          <a:p>
            <a:pPr marL="342900" indent="-342900">
              <a:buAutoNum type="arabicPeriod"/>
            </a:pPr>
            <a:r>
              <a:rPr lang="ru-RU" sz="2200" dirty="0"/>
              <a:t>Каноническая в том смысле, что ее можно получить заменой переменных из модели </a:t>
            </a:r>
            <a:r>
              <a:rPr lang="ru-RU" sz="2200" dirty="0" err="1"/>
              <a:t>Ходжкина</a:t>
            </a:r>
            <a:r>
              <a:rPr lang="ru-RU" sz="2200" dirty="0"/>
              <a:t>-Хаксли для динамики выбранных каналов</a:t>
            </a:r>
          </a:p>
          <a:p>
            <a:pPr marL="342900" indent="-342900">
              <a:buAutoNum type="arabicPeriod"/>
            </a:pP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Можно использовать для исследования больших сетей</a:t>
            </a:r>
          </a:p>
          <a:p>
            <a:pPr marL="342900" indent="-342900">
              <a:buAutoNum type="arabicPeriod"/>
            </a:pP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Более прозрачная связь параметров с поведением, чем в модели </a:t>
            </a:r>
            <a:r>
              <a:rPr lang="ru-RU" sz="2200" dirty="0" err="1"/>
              <a:t>Ходжкина</a:t>
            </a:r>
            <a:r>
              <a:rPr lang="ru-RU" sz="2200" dirty="0"/>
              <a:t>-Хаксли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0581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Исследования </a:t>
            </a:r>
            <a:r>
              <a:rPr lang="ru-RU" sz="3000" b="1" dirty="0" err="1">
                <a:solidFill>
                  <a:schemeClr val="bg1"/>
                </a:solidFill>
              </a:rPr>
              <a:t>Ходжкина</a:t>
            </a:r>
            <a:r>
              <a:rPr lang="ru-RU" sz="3000" b="1" dirty="0">
                <a:solidFill>
                  <a:schemeClr val="bg1"/>
                </a:solidFill>
              </a:rPr>
              <a:t> и Хаксли (1952г.)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776DBC2-93B8-49E1-955B-1052E2CF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05" y="868766"/>
            <a:ext cx="4383858" cy="46578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4061C11-5956-4BDA-96F2-E976264217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32"/>
          <a:stretch/>
        </p:blipFill>
        <p:spPr>
          <a:xfrm>
            <a:off x="1043608" y="1052736"/>
            <a:ext cx="2617257" cy="45952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64BC10-9BEC-43E8-8D8A-149C04789028}"/>
              </a:ext>
            </a:extLst>
          </p:cNvPr>
          <p:cNvSpPr txBox="1"/>
          <p:nvPr/>
        </p:nvSpPr>
        <p:spPr>
          <a:xfrm>
            <a:off x="4644008" y="575681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800" b="1" dirty="0"/>
              <a:t>Нобелевская премия в 1963 г.</a:t>
            </a:r>
          </a:p>
        </p:txBody>
      </p:sp>
    </p:spTree>
    <p:extLst>
      <p:ext uri="{BB962C8B-B14F-4D97-AF65-F5344CB8AC3E}">
        <p14:creationId xmlns:p14="http://schemas.microsoft.com/office/powerpoint/2010/main" val="96445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Равновесный потенциал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8C4AD7-7381-4231-80C9-21C43B1749BF}"/>
              </a:ext>
            </a:extLst>
          </p:cNvPr>
          <p:cNvSpPr txBox="1"/>
          <p:nvPr/>
        </p:nvSpPr>
        <p:spPr>
          <a:xfrm>
            <a:off x="848581" y="762220"/>
            <a:ext cx="7571184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Разница концентраций ионов создает химический потенциал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000" dirty="0"/>
              <a:t>Чтобы концентрации оставались постоянными, потенциал на мембране должен уравновешивать возникающую тенденцию к оттоку (притоку) ионов из (в) клетки</a:t>
            </a:r>
            <a:endParaRPr lang="ru-RU" sz="2000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648E5CD-C831-4277-B833-F731DAADF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43" r="13508" b="19910"/>
          <a:stretch/>
        </p:blipFill>
        <p:spPr>
          <a:xfrm>
            <a:off x="4860032" y="2996952"/>
            <a:ext cx="3394211" cy="19360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80BDF9-5AA8-4EA0-AC17-061CD2A4E054}"/>
              </a:ext>
            </a:extLst>
          </p:cNvPr>
          <p:cNvSpPr txBox="1"/>
          <p:nvPr/>
        </p:nvSpPr>
        <p:spPr>
          <a:xfrm>
            <a:off x="897603" y="23080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Уравнение Нернста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54F842-A204-4826-9FCD-8A08CC980AB3}"/>
              </a:ext>
            </a:extLst>
          </p:cNvPr>
          <p:cNvSpPr txBox="1"/>
          <p:nvPr/>
        </p:nvSpPr>
        <p:spPr>
          <a:xfrm>
            <a:off x="882836" y="3899518"/>
            <a:ext cx="3394211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000" dirty="0"/>
              <a:t>E</a:t>
            </a:r>
            <a:r>
              <a:rPr lang="en-US" sz="2000" baseline="-25000" dirty="0"/>
              <a:t>K</a:t>
            </a:r>
            <a:r>
              <a:rPr lang="en-US" sz="2000" dirty="0"/>
              <a:t> – </a:t>
            </a:r>
            <a:r>
              <a:rPr lang="ru-RU" sz="2000" dirty="0"/>
              <a:t>равновесный потенциал</a:t>
            </a:r>
            <a:endParaRPr lang="en-US" sz="2000" dirty="0"/>
          </a:p>
          <a:p>
            <a:pPr>
              <a:spcBef>
                <a:spcPts val="600"/>
              </a:spcBef>
            </a:pPr>
            <a:r>
              <a:rPr lang="en-US" sz="2000" dirty="0"/>
              <a:t>[K]</a:t>
            </a:r>
            <a:r>
              <a:rPr lang="en-US" sz="2000" baseline="-25000" dirty="0"/>
              <a:t>o</a:t>
            </a:r>
            <a:r>
              <a:rPr lang="en-US" sz="2000" dirty="0"/>
              <a:t>, [K]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 </a:t>
            </a:r>
            <a:r>
              <a:rPr lang="en-US" sz="2000" dirty="0"/>
              <a:t>– </a:t>
            </a:r>
            <a:r>
              <a:rPr lang="ru-RU" sz="2000" dirty="0"/>
              <a:t>концентрации снаружи и внутри клетки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2A906C-BF40-4090-A260-4141E844085A}"/>
              </a:ext>
            </a:extLst>
          </p:cNvPr>
          <p:cNvSpPr txBox="1"/>
          <p:nvPr/>
        </p:nvSpPr>
        <p:spPr>
          <a:xfrm>
            <a:off x="4860032" y="247038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[K]</a:t>
            </a:r>
            <a:r>
              <a:rPr lang="en-US" sz="2000" baseline="-25000" dirty="0"/>
              <a:t>o</a:t>
            </a:r>
            <a:endParaRPr lang="ru-RU" sz="2000" baseline="-25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CB36FD-4295-4CD9-856A-DF777BEB2B07}"/>
              </a:ext>
            </a:extLst>
          </p:cNvPr>
          <p:cNvSpPr txBox="1"/>
          <p:nvPr/>
        </p:nvSpPr>
        <p:spPr>
          <a:xfrm>
            <a:off x="4937261" y="491020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[K]</a:t>
            </a:r>
            <a:r>
              <a:rPr lang="en-US" sz="2000" baseline="-25000" dirty="0" err="1"/>
              <a:t>i</a:t>
            </a:r>
            <a:endParaRPr lang="ru-RU" sz="2000" baseline="-25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95575F-2173-4ECB-8F19-CCE027F8035B}"/>
              </a:ext>
            </a:extLst>
          </p:cNvPr>
          <p:cNvSpPr txBox="1"/>
          <p:nvPr/>
        </p:nvSpPr>
        <p:spPr>
          <a:xfrm>
            <a:off x="5736090" y="247728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outside</a:t>
            </a:r>
            <a:endParaRPr lang="ru-RU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D70436-C5C8-4443-B152-198EA351CD8F}"/>
              </a:ext>
            </a:extLst>
          </p:cNvPr>
          <p:cNvSpPr txBox="1"/>
          <p:nvPr/>
        </p:nvSpPr>
        <p:spPr>
          <a:xfrm>
            <a:off x="5805971" y="4937557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inside</a:t>
            </a:r>
            <a:endParaRPr lang="ru-RU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8EEFB9-C3AD-41B7-A61C-1A97C04039E9}"/>
              </a:ext>
            </a:extLst>
          </p:cNvPr>
          <p:cNvSpPr txBox="1"/>
          <p:nvPr/>
        </p:nvSpPr>
        <p:spPr>
          <a:xfrm>
            <a:off x="8245307" y="3748970"/>
            <a:ext cx="8849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baseline="-25000" dirty="0">
                <a:solidFill>
                  <a:srgbClr val="FF0000"/>
                </a:solidFill>
              </a:rPr>
              <a:t>K</a:t>
            </a:r>
            <a:r>
              <a:rPr lang="en-US" sz="2000" dirty="0">
                <a:solidFill>
                  <a:srgbClr val="FF0000"/>
                </a:solidFill>
              </a:rPr>
              <a:t>&lt;0</a:t>
            </a:r>
            <a:endParaRPr lang="ru-RU" sz="2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38FA82-0E99-4C07-BFBE-CAD5AF0C6E31}"/>
              </a:ext>
            </a:extLst>
          </p:cNvPr>
          <p:cNvSpPr txBox="1"/>
          <p:nvPr/>
        </p:nvSpPr>
        <p:spPr>
          <a:xfrm>
            <a:off x="7624037" y="3919052"/>
            <a:ext cx="6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  –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2DD434-520B-4AD0-A743-17BC7445B510}"/>
              </a:ext>
            </a:extLst>
          </p:cNvPr>
          <p:cNvSpPr txBox="1"/>
          <p:nvPr/>
        </p:nvSpPr>
        <p:spPr>
          <a:xfrm>
            <a:off x="7610791" y="3481844"/>
            <a:ext cx="621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rgbClr val="FF0000"/>
                </a:solidFill>
              </a:rPr>
              <a:t>  +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107B55-BB7F-A556-4DFE-2BA44D583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23" y="2884767"/>
            <a:ext cx="3447645" cy="8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5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Равновесный потенциал</a:t>
            </a: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FC12C8C1-92B7-4635-B83E-88D0F7A96336}"/>
              </a:ext>
            </a:extLst>
          </p:cNvPr>
          <p:cNvGrpSpPr/>
          <p:nvPr/>
        </p:nvGrpSpPr>
        <p:grpSpPr>
          <a:xfrm>
            <a:off x="683568" y="809017"/>
            <a:ext cx="6840760" cy="3589478"/>
            <a:chOff x="494931" y="683404"/>
            <a:chExt cx="6874074" cy="3493089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CFA75190-B1F3-4136-A7BD-E91066A959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01" r="56289" b="34681"/>
            <a:stretch/>
          </p:blipFill>
          <p:spPr>
            <a:xfrm>
              <a:off x="1816278" y="1055090"/>
              <a:ext cx="1296144" cy="2830908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E3DDCD-A3AC-45A4-8098-DACCCE495D4D}"/>
                </a:ext>
              </a:extLst>
            </p:cNvPr>
            <p:cNvSpPr txBox="1"/>
            <p:nvPr/>
          </p:nvSpPr>
          <p:spPr>
            <a:xfrm>
              <a:off x="611560" y="3807161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/>
                <a:t>E</a:t>
              </a:r>
              <a:r>
                <a:rPr lang="en-US" sz="1800" b="1" baseline="-25000" dirty="0"/>
                <a:t>K</a:t>
              </a:r>
              <a:r>
                <a:rPr lang="en-US" sz="1800" b="1" dirty="0"/>
                <a:t> = </a:t>
              </a:r>
              <a:r>
                <a:rPr lang="ru-RU" sz="1800" b="1" dirty="0"/>
                <a:t> -77</a:t>
              </a:r>
              <a:r>
                <a:rPr lang="en-US" sz="1800" b="1" dirty="0"/>
                <a:t> </a:t>
              </a:r>
              <a:r>
                <a:rPr lang="ru-RU" sz="1800" b="1" dirty="0"/>
                <a:t>мВ</a:t>
              </a:r>
              <a:endParaRPr lang="en-US" sz="1800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00733DD-16E1-42FC-958A-7A3612FA2098}"/>
                </a:ext>
              </a:extLst>
            </p:cNvPr>
            <p:cNvSpPr txBox="1"/>
            <p:nvPr/>
          </p:nvSpPr>
          <p:spPr>
            <a:xfrm>
              <a:off x="808166" y="68340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 err="1"/>
                <a:t>E</a:t>
              </a:r>
              <a:r>
                <a:rPr lang="en-US" sz="1800" b="1" baseline="-25000" dirty="0" err="1"/>
                <a:t>Na</a:t>
              </a:r>
              <a:r>
                <a:rPr lang="en-US" sz="1800" b="1" dirty="0"/>
                <a:t> = </a:t>
              </a:r>
              <a:r>
                <a:rPr lang="ru-RU" sz="1800" b="1" dirty="0"/>
                <a:t> </a:t>
              </a:r>
              <a:r>
                <a:rPr lang="en-US" sz="1800" b="1" dirty="0"/>
                <a:t>55 </a:t>
              </a:r>
              <a:r>
                <a:rPr lang="ru-RU" sz="1800" b="1" dirty="0"/>
                <a:t>мВ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13B664-8218-4248-9245-24AE92D2BD5D}"/>
                </a:ext>
              </a:extLst>
            </p:cNvPr>
            <p:cNvSpPr txBox="1"/>
            <p:nvPr/>
          </p:nvSpPr>
          <p:spPr>
            <a:xfrm>
              <a:off x="494931" y="3413143"/>
              <a:ext cx="14401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 err="1"/>
                <a:t>u</a:t>
              </a:r>
              <a:r>
                <a:rPr lang="en-US" sz="1800" b="1" baseline="-25000" dirty="0" err="1"/>
                <a:t>rest</a:t>
              </a:r>
              <a:r>
                <a:rPr lang="en-US" sz="1800" b="1" dirty="0"/>
                <a:t> = -65 </a:t>
              </a:r>
              <a:r>
                <a:rPr lang="ru-RU" sz="1800" b="1" dirty="0"/>
                <a:t>мВ</a:t>
              </a:r>
            </a:p>
          </p:txBody>
        </p:sp>
        <p:cxnSp>
          <p:nvCxnSpPr>
            <p:cNvPr id="30" name="Прямая со стрелкой 29">
              <a:extLst>
                <a:ext uri="{FF2B5EF4-FFF2-40B4-BE49-F238E27FC236}">
                  <a16:creationId xmlns:a16="http://schemas.microsoft.com/office/drawing/2014/main" id="{9E0B4E08-4046-489F-B12A-19FAEBECA8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318" y="914471"/>
              <a:ext cx="15395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Прямая со стрелкой 30">
              <a:extLst>
                <a:ext uri="{FF2B5EF4-FFF2-40B4-BE49-F238E27FC236}">
                  <a16:creationId xmlns:a16="http://schemas.microsoft.com/office/drawing/2014/main" id="{8310704E-0E00-4F8C-A619-4867B9B3A8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76318" y="4077072"/>
              <a:ext cx="153955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Прямая со стрелкой 31">
              <a:extLst>
                <a:ext uri="{FF2B5EF4-FFF2-40B4-BE49-F238E27FC236}">
                  <a16:creationId xmlns:a16="http://schemas.microsoft.com/office/drawing/2014/main" id="{55495A10-AEE6-4A90-96EE-A5DB53DD146F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3594773"/>
              <a:ext cx="0" cy="479247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Прямая со стрелкой 36">
              <a:extLst>
                <a:ext uri="{FF2B5EF4-FFF2-40B4-BE49-F238E27FC236}">
                  <a16:creationId xmlns:a16="http://schemas.microsoft.com/office/drawing/2014/main" id="{6ADC7C9F-E259-4B4F-B0DF-1B311511E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64350" y="957472"/>
              <a:ext cx="0" cy="26373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F712BB-4412-455E-AE0D-C92367AF738E}"/>
                </a:ext>
              </a:extLst>
            </p:cNvPr>
            <p:cNvSpPr txBox="1"/>
            <p:nvPr/>
          </p:nvSpPr>
          <p:spPr>
            <a:xfrm>
              <a:off x="2797005" y="3670277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K</a:t>
              </a:r>
              <a:r>
                <a:rPr lang="en-US" sz="1800" b="1" baseline="30000" dirty="0"/>
                <a:t>+</a:t>
              </a:r>
              <a:r>
                <a:rPr lang="en-US" sz="1800" b="1" dirty="0"/>
                <a:t> </a:t>
              </a:r>
              <a:r>
                <a:rPr lang="ru-RU" sz="1800" b="1" dirty="0"/>
                <a:t>- отток</a:t>
              </a:r>
              <a:endParaRPr lang="ru-RU" baseline="300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2C24743-1955-4459-8684-FE400366B96E}"/>
                </a:ext>
              </a:extLst>
            </p:cNvPr>
            <p:cNvSpPr txBox="1"/>
            <p:nvPr/>
          </p:nvSpPr>
          <p:spPr>
            <a:xfrm>
              <a:off x="2555776" y="1608062"/>
              <a:ext cx="15014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b="1" dirty="0"/>
                <a:t>Na</a:t>
              </a:r>
              <a:r>
                <a:rPr lang="en-US" sz="1800" b="1" baseline="30000" dirty="0"/>
                <a:t>+</a:t>
              </a:r>
              <a:r>
                <a:rPr lang="en-US" sz="1800" b="1" dirty="0"/>
                <a:t> </a:t>
              </a:r>
              <a:r>
                <a:rPr lang="ru-RU" sz="1800" b="1" dirty="0"/>
                <a:t>- приток</a:t>
              </a:r>
              <a:endParaRPr lang="ru-RU" baseline="30000" dirty="0"/>
            </a:p>
          </p:txBody>
        </p:sp>
      </p:grp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33E5359B-91C1-4AA7-A79A-2A672EEFC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4313" y="1542574"/>
            <a:ext cx="3780005" cy="234342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7A84DD7-7D8C-40B7-8BAF-39A114849C24}"/>
              </a:ext>
            </a:extLst>
          </p:cNvPr>
          <p:cNvSpPr txBox="1"/>
          <p:nvPr/>
        </p:nvSpPr>
        <p:spPr>
          <a:xfrm>
            <a:off x="4508436" y="884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/>
              <a:t>Концентрации ионов (нейрон лягушки)</a:t>
            </a:r>
            <a:endParaRPr lang="ru-RU" b="1" dirty="0"/>
          </a:p>
        </p:txBody>
      </p:sp>
      <p:cxnSp>
        <p:nvCxnSpPr>
          <p:cNvPr id="46" name="Прямая со стрелкой 45">
            <a:extLst>
              <a:ext uri="{FF2B5EF4-FFF2-40B4-BE49-F238E27FC236}">
                <a16:creationId xmlns:a16="http://schemas.microsoft.com/office/drawing/2014/main" id="{403C27E9-53DD-4B0F-8265-7A80C0E3913A}"/>
              </a:ext>
            </a:extLst>
          </p:cNvPr>
          <p:cNvCxnSpPr>
            <a:cxnSpLocks/>
          </p:cNvCxnSpPr>
          <p:nvPr/>
        </p:nvCxnSpPr>
        <p:spPr>
          <a:xfrm>
            <a:off x="5940152" y="1916832"/>
            <a:ext cx="1095991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43B7BD05-B972-4F7C-BE0B-EE3171CE07FA}"/>
              </a:ext>
            </a:extLst>
          </p:cNvPr>
          <p:cNvCxnSpPr>
            <a:cxnSpLocks/>
          </p:cNvCxnSpPr>
          <p:nvPr/>
        </p:nvCxnSpPr>
        <p:spPr>
          <a:xfrm flipH="1" flipV="1">
            <a:off x="5925100" y="2612690"/>
            <a:ext cx="735132" cy="10005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 стрелкой 52">
            <a:extLst>
              <a:ext uri="{FF2B5EF4-FFF2-40B4-BE49-F238E27FC236}">
                <a16:creationId xmlns:a16="http://schemas.microsoft.com/office/drawing/2014/main" id="{4144F59D-83EF-488C-9C2C-9D8396043CF5}"/>
              </a:ext>
            </a:extLst>
          </p:cNvPr>
          <p:cNvCxnSpPr>
            <a:cxnSpLocks/>
          </p:cNvCxnSpPr>
          <p:nvPr/>
        </p:nvCxnSpPr>
        <p:spPr>
          <a:xfrm>
            <a:off x="6129383" y="2996952"/>
            <a:ext cx="602857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 стрелкой 55">
            <a:extLst>
              <a:ext uri="{FF2B5EF4-FFF2-40B4-BE49-F238E27FC236}">
                <a16:creationId xmlns:a16="http://schemas.microsoft.com/office/drawing/2014/main" id="{C286172B-EF35-4E8D-8D35-96F3AAABDA89}"/>
              </a:ext>
            </a:extLst>
          </p:cNvPr>
          <p:cNvCxnSpPr>
            <a:cxnSpLocks/>
          </p:cNvCxnSpPr>
          <p:nvPr/>
        </p:nvCxnSpPr>
        <p:spPr>
          <a:xfrm>
            <a:off x="6080155" y="3140968"/>
            <a:ext cx="65208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 стрелкой 57">
            <a:extLst>
              <a:ext uri="{FF2B5EF4-FFF2-40B4-BE49-F238E27FC236}">
                <a16:creationId xmlns:a16="http://schemas.microsoft.com/office/drawing/2014/main" id="{D41293CE-6493-40FB-B76D-759FCA89E025}"/>
              </a:ext>
            </a:extLst>
          </p:cNvPr>
          <p:cNvCxnSpPr>
            <a:cxnSpLocks/>
          </p:cNvCxnSpPr>
          <p:nvPr/>
        </p:nvCxnSpPr>
        <p:spPr>
          <a:xfrm flipH="1">
            <a:off x="5868144" y="2132856"/>
            <a:ext cx="1138436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03BF818F-E9C6-4737-B766-F4C32A1023CB}"/>
              </a:ext>
            </a:extLst>
          </p:cNvPr>
          <p:cNvCxnSpPr>
            <a:cxnSpLocks/>
          </p:cNvCxnSpPr>
          <p:nvPr/>
        </p:nvCxnSpPr>
        <p:spPr>
          <a:xfrm>
            <a:off x="5960880" y="2455750"/>
            <a:ext cx="77136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FA0618A2-E7A6-43E4-AD77-DADE1A030B3C}"/>
              </a:ext>
            </a:extLst>
          </p:cNvPr>
          <p:cNvGrpSpPr/>
          <p:nvPr/>
        </p:nvGrpSpPr>
        <p:grpSpPr>
          <a:xfrm>
            <a:off x="995285" y="4476082"/>
            <a:ext cx="7632848" cy="1938992"/>
            <a:chOff x="867438" y="4721212"/>
            <a:chExt cx="7632848" cy="19389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8C4AD7-7381-4231-80C9-21C43B1749BF}"/>
                </a:ext>
              </a:extLst>
            </p:cNvPr>
            <p:cNvSpPr txBox="1"/>
            <p:nvPr/>
          </p:nvSpPr>
          <p:spPr>
            <a:xfrm>
              <a:off x="867438" y="4721212"/>
              <a:ext cx="763284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ru-RU" sz="2000" dirty="0"/>
                <a:t>Постоянный равновесный потенциал нейрона поддерживается: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Свободным притоком </a:t>
              </a:r>
              <a:r>
                <a:rPr lang="en-US" sz="2000" dirty="0"/>
                <a:t>Na</a:t>
              </a:r>
              <a:r>
                <a:rPr lang="ru-RU" sz="2000" baseline="30000" dirty="0"/>
                <a:t>+</a:t>
              </a:r>
              <a:r>
                <a:rPr lang="en-US" sz="2000" dirty="0"/>
                <a:t> </a:t>
              </a:r>
              <a:r>
                <a:rPr lang="ru-RU" sz="2000" dirty="0"/>
                <a:t>и оттоком </a:t>
              </a:r>
              <a:r>
                <a:rPr lang="en-US" sz="2000" dirty="0"/>
                <a:t>K</a:t>
              </a:r>
              <a:r>
                <a:rPr lang="ru-RU" sz="2000" baseline="30000" dirty="0"/>
                <a:t>+</a:t>
              </a:r>
              <a:r>
                <a:rPr lang="ru-RU" sz="2000" dirty="0"/>
                <a:t> (          )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Активным транспортом </a:t>
              </a:r>
              <a:r>
                <a:rPr lang="en-US" sz="2000" dirty="0"/>
                <a:t>Na</a:t>
              </a:r>
              <a:r>
                <a:rPr lang="ru-RU" sz="2000" baseline="30000" dirty="0"/>
                <a:t>+</a:t>
              </a:r>
              <a:r>
                <a:rPr lang="en-US" sz="2000" dirty="0"/>
                <a:t>:K</a:t>
              </a:r>
              <a:r>
                <a:rPr lang="ru-RU" sz="2000" baseline="30000" dirty="0"/>
                <a:t>+</a:t>
              </a:r>
              <a:r>
                <a:rPr lang="en-US" sz="2000" dirty="0"/>
                <a:t>  (3:2)</a:t>
              </a:r>
              <a:r>
                <a:rPr lang="ru-RU" sz="2000" dirty="0"/>
                <a:t>  (          )</a:t>
              </a:r>
            </a:p>
            <a:p>
              <a:pPr marL="457200" indent="-457200">
                <a:spcBef>
                  <a:spcPts val="600"/>
                </a:spcBef>
                <a:buAutoNum type="arabicPeriod"/>
              </a:pPr>
              <a:r>
                <a:rPr lang="ru-RU" sz="2000" dirty="0"/>
                <a:t>Сбалансированным притоком/оттоком других ионов (</a:t>
              </a:r>
              <a:r>
                <a:rPr lang="en-US" sz="2000" dirty="0"/>
                <a:t>Cl</a:t>
              </a:r>
              <a:r>
                <a:rPr lang="en-US" sz="2000" baseline="30000" dirty="0"/>
                <a:t>-</a:t>
              </a:r>
              <a:r>
                <a:rPr lang="en-US" sz="2000" dirty="0"/>
                <a:t>)</a:t>
              </a:r>
              <a:endParaRPr lang="ru-RU" sz="2000" dirty="0"/>
            </a:p>
            <a:p>
              <a:pPr marL="457200" indent="-457200">
                <a:spcBef>
                  <a:spcPts val="600"/>
                </a:spcBef>
                <a:buFontTx/>
                <a:buAutoNum type="arabicPeriod"/>
              </a:pPr>
              <a:r>
                <a:rPr lang="ru-RU" sz="2000" dirty="0"/>
                <a:t>Постоянной концентрацией в клетке</a:t>
              </a:r>
              <a:r>
                <a:rPr lang="ru-RU" sz="2000" baseline="30000" dirty="0"/>
                <a:t> </a:t>
              </a:r>
              <a:r>
                <a:rPr lang="ru-RU" sz="2000" dirty="0"/>
                <a:t>отриц. ионов А</a:t>
              </a:r>
              <a:r>
                <a:rPr lang="ru-RU" sz="2000" baseline="30000" dirty="0"/>
                <a:t>-</a:t>
              </a:r>
            </a:p>
          </p:txBody>
        </p:sp>
        <p:cxnSp>
          <p:nvCxnSpPr>
            <p:cNvPr id="69" name="Прямая со стрелкой 68">
              <a:extLst>
                <a:ext uri="{FF2B5EF4-FFF2-40B4-BE49-F238E27FC236}">
                  <a16:creationId xmlns:a16="http://schemas.microsoft.com/office/drawing/2014/main" id="{4C01AFF7-EB47-4E5D-BAB5-D1E6D06091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64211" y="5310423"/>
              <a:ext cx="46397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Прямая со стрелкой 70">
              <a:extLst>
                <a:ext uri="{FF2B5EF4-FFF2-40B4-BE49-F238E27FC236}">
                  <a16:creationId xmlns:a16="http://schemas.microsoft.com/office/drawing/2014/main" id="{9F6ADBF3-56AD-4FE2-A1E5-BD4B3495B2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08104" y="5732491"/>
              <a:ext cx="463973" cy="1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089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Натрий-калиевый насос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46EBEA2-EB67-46D4-B328-E91A9234B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774497"/>
            <a:ext cx="4680520" cy="560020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409FE1-7A70-47A8-927C-B435E5B97151}"/>
              </a:ext>
            </a:extLst>
          </p:cNvPr>
          <p:cNvSpPr txBox="1"/>
          <p:nvPr/>
        </p:nvSpPr>
        <p:spPr>
          <a:xfrm>
            <a:off x="6585062" y="2636912"/>
            <a:ext cx="17281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2</a:t>
            </a:r>
            <a:r>
              <a:rPr lang="ru-RU" sz="2400" dirty="0"/>
              <a:t> </a:t>
            </a:r>
            <a:r>
              <a:rPr lang="en-US" sz="2400" dirty="0"/>
              <a:t>K</a:t>
            </a:r>
            <a:r>
              <a:rPr lang="en-US" sz="2400" baseline="30000" dirty="0"/>
              <a:t>+</a:t>
            </a:r>
            <a:r>
              <a:rPr lang="en-US" sz="2400" dirty="0"/>
              <a:t> + </a:t>
            </a:r>
            <a:r>
              <a:rPr lang="ru-RU" sz="2400" dirty="0"/>
              <a:t>АТФ </a:t>
            </a:r>
            <a:endParaRPr lang="en-US" sz="2400" dirty="0"/>
          </a:p>
          <a:p>
            <a:pPr algn="ctr"/>
            <a:r>
              <a:rPr lang="ru-RU" sz="2400" dirty="0"/>
              <a:t>↕</a:t>
            </a:r>
            <a:endParaRPr lang="en-US" sz="2400" dirty="0"/>
          </a:p>
          <a:p>
            <a:pPr algn="ctr"/>
            <a:r>
              <a:rPr lang="en-US" sz="2400" dirty="0"/>
              <a:t>3 Na</a:t>
            </a:r>
            <a:r>
              <a:rPr lang="en-US" sz="2400" baseline="30000" dirty="0"/>
              <a:t>+</a:t>
            </a:r>
            <a:endParaRPr lang="ru-RU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78740254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3689</TotalTime>
  <Words>1865</Words>
  <Application>Microsoft Office PowerPoint</Application>
  <PresentationFormat>Экран (4:3)</PresentationFormat>
  <Paragraphs>316</Paragraphs>
  <Slides>50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 Math</vt:lpstr>
      <vt:lpstr>Times New Roman</vt:lpstr>
      <vt:lpstr>Тема Office</vt:lpstr>
      <vt:lpstr>Лекция 2.  Биофизические модели нейронов и связей</vt:lpstr>
      <vt:lpstr>Математические модели нейронов</vt:lpstr>
      <vt:lpstr>Потенциал действия</vt:lpstr>
      <vt:lpstr>Ионные каналы</vt:lpstr>
      <vt:lpstr>Управление ионными каналами</vt:lpstr>
      <vt:lpstr>Исследования Ходжкина и Хаксли (1952г.)</vt:lpstr>
      <vt:lpstr>Равновесный потенциал</vt:lpstr>
      <vt:lpstr>Равновесный потенциал</vt:lpstr>
      <vt:lpstr>Натрий-калиевый насос</vt:lpstr>
      <vt:lpstr>Потенциал действия</vt:lpstr>
      <vt:lpstr>Электрическая схема мембраны</vt:lpstr>
      <vt:lpstr>Динамика мембранного потенциала</vt:lpstr>
      <vt:lpstr>Проводимость ионных каналов</vt:lpstr>
      <vt:lpstr>Состояния Na+ и K+ каналов</vt:lpstr>
      <vt:lpstr>Проводимость ионных каналов</vt:lpstr>
      <vt:lpstr>Переменные проводимости</vt:lpstr>
      <vt:lpstr>Итого: модель Ходжкина-Хаксли</vt:lpstr>
      <vt:lpstr>Генерация спайка в модели H&amp;H </vt:lpstr>
      <vt:lpstr>Поведение нейрона в модели H&amp;H</vt:lpstr>
      <vt:lpstr>Разные типы активности в модели H&amp;H</vt:lpstr>
      <vt:lpstr>Особенности модели H&amp;H</vt:lpstr>
      <vt:lpstr>Взаимодействие нейронов</vt:lpstr>
      <vt:lpstr>Синапсы</vt:lpstr>
      <vt:lpstr>Рецепторы</vt:lpstr>
      <vt:lpstr>Нейротрансмиттеры</vt:lpstr>
      <vt:lpstr>Кинетика синапса</vt:lpstr>
      <vt:lpstr>Модель синаптической проводимости</vt:lpstr>
      <vt:lpstr>Постсинаптические токи</vt:lpstr>
      <vt:lpstr>Дендриты</vt:lpstr>
      <vt:lpstr>Пассивный дендрит (или аксон)</vt:lpstr>
      <vt:lpstr>Пассивный дендрит</vt:lpstr>
      <vt:lpstr>Электрическая схема пассивного дендрита</vt:lpstr>
      <vt:lpstr>Уравнение кабеля</vt:lpstr>
      <vt:lpstr>Уравнение кабеля</vt:lpstr>
      <vt:lpstr>Аксоны</vt:lpstr>
      <vt:lpstr>Распространение активности в дендритах</vt:lpstr>
      <vt:lpstr>Составные модели</vt:lpstr>
      <vt:lpstr>Один нейрон = персептрон?</vt:lpstr>
      <vt:lpstr>Резюме по биофизическим моделям</vt:lpstr>
      <vt:lpstr>Вычислительное моделирование мозга</vt:lpstr>
      <vt:lpstr>Модель Ижикевича</vt:lpstr>
      <vt:lpstr>Модель Ижикевича</vt:lpstr>
      <vt:lpstr>Типы активности в кортексе</vt:lpstr>
      <vt:lpstr>Типы активности в кортексе</vt:lpstr>
      <vt:lpstr>Формальная модель</vt:lpstr>
      <vt:lpstr>Параметры модели</vt:lpstr>
      <vt:lpstr>Параметры и типы активности</vt:lpstr>
      <vt:lpstr>Параметры и типы активности</vt:lpstr>
      <vt:lpstr>Пример. Синхронные колебания в кортексе</vt:lpstr>
      <vt:lpstr>Резюме по модели Ижикевича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738</cp:revision>
  <dcterms:created xsi:type="dcterms:W3CDTF">2018-03-27T09:04:50Z</dcterms:created>
  <dcterms:modified xsi:type="dcterms:W3CDTF">2022-07-07T09:26:57Z</dcterms:modified>
</cp:coreProperties>
</file>